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6"/>
    <p:sldMasterId id="2147483657" r:id="rId7"/>
    <p:sldMasterId id="2147483660" r:id="rId8"/>
    <p:sldMasterId id="2147483829" r:id="rId9"/>
    <p:sldMasterId id="2147483833" r:id="rId10"/>
    <p:sldMasterId id="2147483845" r:id="rId11"/>
  </p:sldMasterIdLst>
  <p:notesMasterIdLst>
    <p:notesMasterId r:id="rId28"/>
  </p:notesMasterIdLst>
  <p:handoutMasterIdLst>
    <p:handoutMasterId r:id="rId29"/>
  </p:handoutMasterIdLst>
  <p:sldIdLst>
    <p:sldId id="278" r:id="rId12"/>
    <p:sldId id="333" r:id="rId13"/>
    <p:sldId id="310" r:id="rId14"/>
    <p:sldId id="311" r:id="rId15"/>
    <p:sldId id="327" r:id="rId16"/>
    <p:sldId id="315" r:id="rId17"/>
    <p:sldId id="332" r:id="rId18"/>
    <p:sldId id="316" r:id="rId19"/>
    <p:sldId id="336" r:id="rId20"/>
    <p:sldId id="291" r:id="rId21"/>
    <p:sldId id="328" r:id="rId22"/>
    <p:sldId id="335" r:id="rId23"/>
    <p:sldId id="329" r:id="rId24"/>
    <p:sldId id="334" r:id="rId25"/>
    <p:sldId id="330" r:id="rId26"/>
    <p:sldId id="331" r:id="rId27"/>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8844" autoAdjust="0"/>
  </p:normalViewPr>
  <p:slideViewPr>
    <p:cSldViewPr>
      <p:cViewPr varScale="1">
        <p:scale>
          <a:sx n="86" d="100"/>
          <a:sy n="86" d="100"/>
        </p:scale>
        <p:origin x="294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5.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 Id="rId8"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err="1"/>
              <a:t>NRM</a:t>
            </a:r>
            <a:r>
              <a:rPr lang="en-US" sz="2400" dirty="0"/>
              <a:t> referrals in Scotland</a:t>
            </a:r>
          </a:p>
        </c:rich>
      </c:tx>
      <c:overlay val="0"/>
    </c:title>
    <c:autoTitleDeleted val="0"/>
    <c:plotArea>
      <c:layout>
        <c:manualLayout>
          <c:layoutTarget val="inner"/>
          <c:xMode val="edge"/>
          <c:yMode val="edge"/>
          <c:x val="0.10691491688538933"/>
          <c:y val="0.11773260178298507"/>
          <c:w val="0.81999307378244402"/>
          <c:h val="0.73128886580169772"/>
        </c:manualLayout>
      </c:layout>
      <c:barChart>
        <c:barDir val="col"/>
        <c:grouping val="clustered"/>
        <c:varyColors val="0"/>
        <c:ser>
          <c:idx val="0"/>
          <c:order val="0"/>
          <c:tx>
            <c:strRef>
              <c:f>Sheet1!$B$10</c:f>
              <c:strCache>
                <c:ptCount val="1"/>
                <c:pt idx="0">
                  <c:v>Number of NRM referrals</c:v>
                </c:pt>
              </c:strCache>
            </c:strRef>
          </c:tx>
          <c:invertIfNegative val="0"/>
          <c:cat>
            <c:numRef>
              <c:f>Sheet1!$C$9:$H$9</c:f>
              <c:numCache>
                <c:formatCode>General</c:formatCode>
                <c:ptCount val="6"/>
                <c:pt idx="0">
                  <c:v>2013</c:v>
                </c:pt>
                <c:pt idx="1">
                  <c:v>2014</c:v>
                </c:pt>
                <c:pt idx="2">
                  <c:v>2015</c:v>
                </c:pt>
                <c:pt idx="3">
                  <c:v>2016</c:v>
                </c:pt>
                <c:pt idx="4">
                  <c:v>2017</c:v>
                </c:pt>
                <c:pt idx="5">
                  <c:v>2018</c:v>
                </c:pt>
              </c:numCache>
            </c:numRef>
          </c:cat>
          <c:val>
            <c:numRef>
              <c:f>Sheet1!$C$10:$H$10</c:f>
              <c:numCache>
                <c:formatCode>General</c:formatCode>
                <c:ptCount val="6"/>
                <c:pt idx="0">
                  <c:v>99</c:v>
                </c:pt>
                <c:pt idx="1">
                  <c:v>111</c:v>
                </c:pt>
                <c:pt idx="2">
                  <c:v>145</c:v>
                </c:pt>
                <c:pt idx="3">
                  <c:v>150</c:v>
                </c:pt>
                <c:pt idx="4">
                  <c:v>207</c:v>
                </c:pt>
                <c:pt idx="5">
                  <c:v>228</c:v>
                </c:pt>
              </c:numCache>
            </c:numRef>
          </c:val>
          <c:extLst>
            <c:ext xmlns:c16="http://schemas.microsoft.com/office/drawing/2014/chart" uri="{C3380CC4-5D6E-409C-BE32-E72D297353CC}">
              <c16:uniqueId val="{00000000-4D55-4E3D-8664-95B173A0C9DC}"/>
            </c:ext>
          </c:extLst>
        </c:ser>
        <c:dLbls>
          <c:showLegendKey val="0"/>
          <c:showVal val="0"/>
          <c:showCatName val="0"/>
          <c:showSerName val="0"/>
          <c:showPercent val="0"/>
          <c:showBubbleSize val="0"/>
        </c:dLbls>
        <c:gapWidth val="150"/>
        <c:axId val="125907712"/>
        <c:axId val="125909632"/>
      </c:barChart>
      <c:catAx>
        <c:axId val="125907712"/>
        <c:scaling>
          <c:orientation val="minMax"/>
        </c:scaling>
        <c:delete val="0"/>
        <c:axPos val="b"/>
        <c:title>
          <c:tx>
            <c:rich>
              <a:bodyPr/>
              <a:lstStyle/>
              <a:p>
                <a:pPr>
                  <a:defRPr sz="2400"/>
                </a:pPr>
                <a:r>
                  <a:rPr lang="en-US" sz="2400"/>
                  <a:t>Year</a:t>
                </a:r>
              </a:p>
            </c:rich>
          </c:tx>
          <c:overlay val="0"/>
        </c:title>
        <c:numFmt formatCode="General" sourceLinked="1"/>
        <c:majorTickMark val="out"/>
        <c:minorTickMark val="none"/>
        <c:tickLblPos val="nextTo"/>
        <c:crossAx val="125909632"/>
        <c:crosses val="autoZero"/>
        <c:auto val="1"/>
        <c:lblAlgn val="ctr"/>
        <c:lblOffset val="100"/>
        <c:noMultiLvlLbl val="0"/>
      </c:catAx>
      <c:valAx>
        <c:axId val="125909632"/>
        <c:scaling>
          <c:orientation val="minMax"/>
          <c:max val="250"/>
        </c:scaling>
        <c:delete val="0"/>
        <c:axPos val="l"/>
        <c:majorGridlines/>
        <c:title>
          <c:tx>
            <c:rich>
              <a:bodyPr rot="-5400000" vert="horz"/>
              <a:lstStyle/>
              <a:p>
                <a:pPr>
                  <a:defRPr sz="2400"/>
                </a:pPr>
                <a:r>
                  <a:rPr lang="en-GB" sz="2400" dirty="0"/>
                  <a:t>Number of </a:t>
                </a:r>
                <a:r>
                  <a:rPr lang="en-GB" sz="2400" dirty="0" err="1"/>
                  <a:t>NRM</a:t>
                </a:r>
                <a:r>
                  <a:rPr lang="en-GB" sz="2400" dirty="0"/>
                  <a:t> referrals</a:t>
                </a:r>
              </a:p>
            </c:rich>
          </c:tx>
          <c:overlay val="0"/>
        </c:title>
        <c:numFmt formatCode="General" sourceLinked="1"/>
        <c:majorTickMark val="out"/>
        <c:minorTickMark val="none"/>
        <c:tickLblPos val="nextTo"/>
        <c:crossAx val="125907712"/>
        <c:crosses val="autoZero"/>
        <c:crossBetween val="between"/>
        <c:majorUnit val="50"/>
      </c:valAx>
    </c:plotArea>
    <c:legend>
      <c:legendPos val="r"/>
      <c:layout>
        <c:manualLayout>
          <c:xMode val="edge"/>
          <c:yMode val="edge"/>
          <c:x val="0.48246354622338866"/>
          <c:y val="0.90623451748604511"/>
          <c:w val="0.50519077476426566"/>
          <c:h val="8.6615376069325636E-2"/>
        </c:manualLayout>
      </c:layout>
      <c:overlay val="0"/>
      <c:txPr>
        <a:bodyPr/>
        <a:lstStyle/>
        <a:p>
          <a:pPr>
            <a:defRPr sz="2000"/>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0"/>
            <a:ext cx="2946400"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178179" name="Rectangle 3"/>
          <p:cNvSpPr>
            <a:spLocks noGrp="1" noChangeArrowheads="1"/>
          </p:cNvSpPr>
          <p:nvPr>
            <p:ph type="dt" sz="quarter" idx="1"/>
          </p:nvPr>
        </p:nvSpPr>
        <p:spPr bwMode="auto">
          <a:xfrm>
            <a:off x="3849688" y="0"/>
            <a:ext cx="2946400"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178180" name="Rectangle 4"/>
          <p:cNvSpPr>
            <a:spLocks noGrp="1" noChangeArrowheads="1"/>
          </p:cNvSpPr>
          <p:nvPr>
            <p:ph type="ftr" sz="quarter" idx="2"/>
          </p:nvPr>
        </p:nvSpPr>
        <p:spPr bwMode="auto">
          <a:xfrm>
            <a:off x="0" y="9429671"/>
            <a:ext cx="2946400"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178181" name="Rectangle 5"/>
          <p:cNvSpPr>
            <a:spLocks noGrp="1" noChangeArrowheads="1"/>
          </p:cNvSpPr>
          <p:nvPr>
            <p:ph type="sldNum" sz="quarter" idx="3"/>
          </p:nvPr>
        </p:nvSpPr>
        <p:spPr bwMode="auto">
          <a:xfrm>
            <a:off x="3849688" y="9429671"/>
            <a:ext cx="2946400"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3050DE8-6D66-470D-B8B0-897A16B4017D}" type="slidenum">
              <a:rPr lang="en-GB"/>
              <a:pPr>
                <a:defRPr/>
              </a:pPr>
              <a:t>‹#›</a:t>
            </a:fld>
            <a:endParaRPr lang="en-GB" dirty="0"/>
          </a:p>
        </p:txBody>
      </p:sp>
    </p:spTree>
    <p:extLst>
      <p:ext uri="{BB962C8B-B14F-4D97-AF65-F5344CB8AC3E}">
        <p14:creationId xmlns:p14="http://schemas.microsoft.com/office/powerpoint/2010/main" val="3446324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967"/>
          </a:xfrm>
          <a:prstGeom prst="rect">
            <a:avLst/>
          </a:prstGeom>
        </p:spPr>
        <p:txBody>
          <a:bodyPr vert="horz" lIns="91440" tIns="45720" rIns="91440" bIns="45720" rtlCol="0"/>
          <a:lstStyle>
            <a:lvl1pPr algn="r">
              <a:defRPr sz="1200"/>
            </a:lvl1pPr>
          </a:lstStyle>
          <a:p>
            <a:fld id="{FE1BFAE7-B05F-418B-8188-F20C852E2979}" type="datetimeFigureOut">
              <a:rPr lang="en-GB" smtClean="0"/>
              <a:t>09/07/2019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5629"/>
            <a:ext cx="5438775" cy="44679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a:defRPr sz="1200"/>
            </a:lvl1pPr>
          </a:lstStyle>
          <a:p>
            <a:fld id="{A04489F2-B615-46BD-9ABF-24D624C81A96}" type="slidenum">
              <a:rPr lang="en-GB" smtClean="0"/>
              <a:t>‹#›</a:t>
            </a:fld>
            <a:endParaRPr lang="en-GB"/>
          </a:p>
        </p:txBody>
      </p:sp>
    </p:spTree>
    <p:extLst>
      <p:ext uri="{BB962C8B-B14F-4D97-AF65-F5344CB8AC3E}">
        <p14:creationId xmlns:p14="http://schemas.microsoft.com/office/powerpoint/2010/main" val="12473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human.trafficking@gov.sco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This is a short presentation intended to give an outline of what human</a:t>
            </a:r>
            <a:r>
              <a:rPr lang="en-GB" baseline="0" dirty="0"/>
              <a:t> trafficking is, the extent to which it is happening in Scotland, what is being done to address it, and how you can help.</a:t>
            </a:r>
          </a:p>
          <a:p>
            <a:endParaRPr lang="en-GB" baseline="0" dirty="0"/>
          </a:p>
          <a:p>
            <a:r>
              <a:rPr lang="en-GB" baseline="0" dirty="0"/>
              <a:t>NB depending on the audience, some of these slides may go into more detail than is needed. If the audience is not front-line practitioners, the two slides on ‘legal definitions in Scotland’ and the slide on ‘</a:t>
            </a:r>
            <a:r>
              <a:rPr lang="en-GB" baseline="0" dirty="0" err="1"/>
              <a:t>NRM</a:t>
            </a:r>
            <a:r>
              <a:rPr lang="en-GB" baseline="0" dirty="0"/>
              <a:t> process’ may not be required.</a:t>
            </a:r>
          </a:p>
          <a:p>
            <a:endParaRPr lang="en-GB" baseline="0" dirty="0"/>
          </a:p>
          <a:p>
            <a:r>
              <a:rPr lang="en-GB" baseline="0" dirty="0"/>
              <a:t>The final slide provides links to additional resources including videos that will complement this presentation, and is not intended to form part of the presentation.</a:t>
            </a:r>
          </a:p>
          <a:p>
            <a:endParaRPr lang="en-GB" baseline="0" dirty="0"/>
          </a:p>
          <a:p>
            <a:r>
              <a:rPr lang="en-GB" baseline="0" dirty="0"/>
              <a:t>This presentation was prepared by The Scottish Government. Any enquiries to: </a:t>
            </a:r>
            <a:r>
              <a:rPr lang="en-GB" baseline="0" dirty="0" err="1"/>
              <a:t>human.trafficking@gov.scot</a:t>
            </a:r>
            <a:r>
              <a:rPr lang="en-GB" baseline="0" dirty="0"/>
              <a:t> </a:t>
            </a:r>
            <a:endParaRPr lang="en-GB" dirty="0"/>
          </a:p>
        </p:txBody>
      </p:sp>
      <p:sp>
        <p:nvSpPr>
          <p:cNvPr id="4" name="Slide Number Placeholder 3"/>
          <p:cNvSpPr>
            <a:spLocks noGrp="1"/>
          </p:cNvSpPr>
          <p:nvPr>
            <p:ph type="sldNum" sz="quarter" idx="10"/>
          </p:nvPr>
        </p:nvSpPr>
        <p:spPr/>
        <p:txBody>
          <a:bodyPr/>
          <a:lstStyle/>
          <a:p>
            <a:fld id="{A04489F2-B615-46BD-9ABF-24D624C81A96}" type="slidenum">
              <a:rPr lang="en-GB" smtClean="0"/>
              <a:t>1</a:t>
            </a:fld>
            <a:endParaRPr lang="en-GB"/>
          </a:p>
        </p:txBody>
      </p:sp>
    </p:spTree>
    <p:extLst>
      <p:ext uri="{BB962C8B-B14F-4D97-AF65-F5344CB8AC3E}">
        <p14:creationId xmlns:p14="http://schemas.microsoft.com/office/powerpoint/2010/main" val="1507733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baseline="0" dirty="0"/>
              <a:t>The Scottish Government’s Trafficking and Exploitation Strategy was published in May 2017. Under the Human Trafficking and Exploitation Act, the SG is obliged not just to publish a strategy, but to review and publish a new strategy after three years.  The quotes on the front and throughout the strategy are from victims themselves.</a:t>
            </a:r>
          </a:p>
          <a:p>
            <a:endParaRPr lang="en-GB" baseline="0" dirty="0"/>
          </a:p>
          <a:p>
            <a:r>
              <a:rPr lang="en-GB" baseline="0" dirty="0"/>
              <a:t>The strategy sets out an ambitious set of actions to be undertaken and outcomes to be achieved. It also sets out a framework for how this will be measured.</a:t>
            </a:r>
          </a:p>
          <a:p>
            <a:endParaRPr lang="en-GB" sz="1200" baseline="0" dirty="0"/>
          </a:p>
          <a:p>
            <a:r>
              <a:rPr lang="en-GB" sz="1200" baseline="0" dirty="0"/>
              <a:t>The strategy also links in with other areas of work, for example human trafficking for commercial exploitation is included in the Scottish Government’s Equally Safe strategy for preventing violence against women and girls, and the Serious Organised Crime Strategy is relevant to work to tackle perpetrators.</a:t>
            </a:r>
            <a:endParaRPr lang="en-GB" sz="1200" dirty="0"/>
          </a:p>
          <a:p>
            <a:endParaRPr lang="en-GB" baseline="0" dirty="0"/>
          </a:p>
        </p:txBody>
      </p:sp>
      <p:sp>
        <p:nvSpPr>
          <p:cNvPr id="4" name="Slide Number Placeholder 3"/>
          <p:cNvSpPr>
            <a:spLocks noGrp="1"/>
          </p:cNvSpPr>
          <p:nvPr>
            <p:ph type="sldNum" sz="quarter" idx="10"/>
          </p:nvPr>
        </p:nvSpPr>
        <p:spPr/>
        <p:txBody>
          <a:bodyPr/>
          <a:lstStyle/>
          <a:p>
            <a:fld id="{A04489F2-B615-46BD-9ABF-24D624C81A96}" type="slidenum">
              <a:rPr lang="en-GB" smtClean="0"/>
              <a:t>10</a:t>
            </a:fld>
            <a:endParaRPr lang="en-GB"/>
          </a:p>
        </p:txBody>
      </p:sp>
    </p:spTree>
    <p:extLst>
      <p:ext uri="{BB962C8B-B14F-4D97-AF65-F5344CB8AC3E}">
        <p14:creationId xmlns:p14="http://schemas.microsoft.com/office/powerpoint/2010/main" val="2827914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effectLst/>
              </a:rPr>
              <a:t>Trafficking can have lasting negative</a:t>
            </a:r>
            <a:r>
              <a:rPr lang="en-GB" b="0" baseline="0" dirty="0">
                <a:effectLst/>
              </a:rPr>
              <a:t> impacts on victims. </a:t>
            </a:r>
            <a:r>
              <a:rPr lang="en-GB" b="0" dirty="0">
                <a:effectLst/>
              </a:rPr>
              <a:t>Trafficked persons often have limited access to basic necessities such as safety, food, sleep, hygiene, and medical care. The effects of trafficking vary depending on the type of trafficking and the specific situation.</a:t>
            </a:r>
          </a:p>
          <a:p>
            <a:endParaRPr lang="en-GB" b="0" dirty="0"/>
          </a:p>
          <a:p>
            <a:r>
              <a:rPr lang="en-GB" b="0" dirty="0"/>
              <a:t>All victims of trafficking may be subject to physical, psychological, and social impacts. They often experience harsh physical impacts due to excessive work or the use of force by traffickers. In addition, victims may be exposed to serious health risks, such as HIV/AIDS.</a:t>
            </a:r>
            <a:r>
              <a:rPr lang="en-GB" b="0" baseline="0" dirty="0"/>
              <a:t> </a:t>
            </a:r>
          </a:p>
          <a:p>
            <a:endParaRPr lang="en-GB" b="0" baseline="0" dirty="0"/>
          </a:p>
          <a:p>
            <a:r>
              <a:rPr lang="en-GB" b="0" baseline="0" dirty="0"/>
              <a:t>Research indicates that there is a high prevalence of mental health difficulties within this population including Post Traumatic Stress, Anxiety and Depression.</a:t>
            </a:r>
            <a:r>
              <a:rPr lang="en-GB" b="0" dirty="0"/>
              <a:t> </a:t>
            </a:r>
          </a:p>
          <a:p>
            <a:pPr marL="171450" indent="-171450">
              <a:buFont typeface="Arial" panose="020B0604020202020204" pitchFamily="34" charset="0"/>
              <a:buChar char="•"/>
            </a:pPr>
            <a:r>
              <a:rPr lang="en-GB" b="0" dirty="0"/>
              <a:t>Post Traumatic Stress Disorder (</a:t>
            </a:r>
            <a:r>
              <a:rPr lang="en-GB" b="0" dirty="0" err="1"/>
              <a:t>PTSD</a:t>
            </a:r>
            <a:r>
              <a:rPr lang="en-GB" b="0" dirty="0"/>
              <a:t>)</a:t>
            </a:r>
            <a:r>
              <a:rPr lang="en-GB" b="0" baseline="0" dirty="0"/>
              <a:t> is characterised by 4 distinct clusters of symptoms:</a:t>
            </a:r>
          </a:p>
          <a:p>
            <a:pPr marL="628650" lvl="1" indent="-171450">
              <a:buFont typeface="Wingdings" panose="05000000000000000000" pitchFamily="2" charset="2"/>
              <a:buChar char="Ø"/>
            </a:pPr>
            <a:r>
              <a:rPr lang="en-GB" b="0" baseline="0" dirty="0"/>
              <a:t>re-experiencing symptoms (this may be in the form of flashbacks/nightmares, distressing images or physical sensations</a:t>
            </a:r>
          </a:p>
          <a:p>
            <a:pPr marL="628650" lvl="1" indent="-171450">
              <a:buFont typeface="Wingdings" panose="05000000000000000000" pitchFamily="2" charset="2"/>
              <a:buChar char="Ø"/>
            </a:pPr>
            <a:r>
              <a:rPr lang="en-GB" b="0" baseline="0" dirty="0"/>
              <a:t>avoidant symptoms (this can be active avoidance of distressing memories, thoughts, feelings or external reminders of the event)</a:t>
            </a:r>
          </a:p>
          <a:p>
            <a:pPr marL="628650" lvl="1" indent="-171450">
              <a:buFont typeface="Wingdings" panose="05000000000000000000" pitchFamily="2" charset="2"/>
              <a:buChar char="Ø"/>
            </a:pPr>
            <a:r>
              <a:rPr lang="en-GB" b="0" baseline="0" dirty="0"/>
              <a:t>negative alterations in mood and cognition (this can be severe affect </a:t>
            </a:r>
            <a:r>
              <a:rPr lang="en-GB" b="0" baseline="0" dirty="0" err="1"/>
              <a:t>dysregulation</a:t>
            </a:r>
            <a:r>
              <a:rPr lang="en-GB" b="0" baseline="0" dirty="0"/>
              <a:t>, negative view of self/others/world)</a:t>
            </a:r>
          </a:p>
          <a:p>
            <a:pPr marL="628650" lvl="1" indent="-171450">
              <a:buFont typeface="Wingdings" panose="05000000000000000000" pitchFamily="2" charset="2"/>
              <a:buChar char="Ø"/>
            </a:pPr>
            <a:r>
              <a:rPr lang="en-GB" b="0" baseline="0" dirty="0"/>
              <a:t>alterations in arousal and reactivity (victims may report difficulties such as hyper vigilance, sleep disturbance, cognitive impairment including concentration and memory difficulties)</a:t>
            </a:r>
            <a:endParaRPr lang="en-GB" b="0" dirty="0"/>
          </a:p>
          <a:p>
            <a:endParaRPr lang="en-GB" b="0" dirty="0"/>
          </a:p>
          <a:p>
            <a:pPr marL="171450" indent="-171450">
              <a:buFont typeface="Arial" panose="020B0604020202020204" pitchFamily="34" charset="0"/>
              <a:buChar char="•"/>
            </a:pPr>
            <a:r>
              <a:rPr lang="en-GB" b="0" dirty="0" err="1"/>
              <a:t>Revictimisation</a:t>
            </a:r>
            <a:r>
              <a:rPr lang="en-GB" b="0" dirty="0"/>
              <a:t> – many</a:t>
            </a:r>
            <a:r>
              <a:rPr lang="en-GB" b="0" baseline="0" dirty="0"/>
              <a:t> victims live in fear that their traffickers will find them. Victims of trafficking are vulnerable to being re-trafficked and experiencing </a:t>
            </a:r>
            <a:r>
              <a:rPr lang="en-GB" b="0" baseline="0" dirty="0" err="1"/>
              <a:t>revictimisation</a:t>
            </a:r>
            <a:r>
              <a:rPr lang="en-GB" b="0" baseline="0" dirty="0"/>
              <a:t> within their relationships with others.</a:t>
            </a:r>
          </a:p>
          <a:p>
            <a:pPr marL="171450" indent="-171450">
              <a:buFont typeface="Arial" panose="020B0604020202020204" pitchFamily="34" charset="0"/>
              <a:buChar char="•"/>
            </a:pPr>
            <a:endParaRPr lang="en-GB" b="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 number of these factors are particularly damaging impact for women. It is vital that responses are sensitive and responsive to the needs of female victims of trafficking.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0" dirty="0"/>
              <a:t>Trafficked minors are all the more vulnerable due to their age. Trafficking may greatly impact children’s emotional, physical, and overall psychological development.</a:t>
            </a:r>
          </a:p>
          <a:p>
            <a:endParaRPr lang="en-GB" b="0" dirty="0"/>
          </a:p>
          <a:p>
            <a:r>
              <a:rPr lang="en-GB" b="0" dirty="0"/>
              <a:t>Due to their experiences, victims of trafficking may have a number of issues, including:</a:t>
            </a:r>
          </a:p>
          <a:p>
            <a:pPr marL="171450" indent="-171450">
              <a:buFont typeface="Arial" panose="020B0604020202020204" pitchFamily="34" charset="0"/>
              <a:buChar char="•"/>
            </a:pPr>
            <a:r>
              <a:rPr lang="en-GB" b="0" dirty="0"/>
              <a:t>Trust - not trusting professionals</a:t>
            </a:r>
          </a:p>
          <a:p>
            <a:pPr marL="171450" indent="-171450">
              <a:buFont typeface="Arial" panose="020B0604020202020204" pitchFamily="34" charset="0"/>
              <a:buChar char="•"/>
            </a:pPr>
            <a:r>
              <a:rPr lang="en-GB" b="0" dirty="0"/>
              <a:t>it’s common for them to keep secrets and tell rehearsed stories that their traffickers have told them to repeat.</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Professionals working with victims should be mindful of this.</a:t>
            </a:r>
          </a:p>
          <a:p>
            <a:endParaRPr lang="en-GB" dirty="0"/>
          </a:p>
        </p:txBody>
      </p:sp>
      <p:sp>
        <p:nvSpPr>
          <p:cNvPr id="4" name="Slide Number Placeholder 3"/>
          <p:cNvSpPr>
            <a:spLocks noGrp="1"/>
          </p:cNvSpPr>
          <p:nvPr>
            <p:ph type="sldNum" sz="quarter" idx="10"/>
          </p:nvPr>
        </p:nvSpPr>
        <p:spPr/>
        <p:txBody>
          <a:bodyPr/>
          <a:lstStyle/>
          <a:p>
            <a:fld id="{A04489F2-B615-46BD-9ABF-24D624C81A96}" type="slidenum">
              <a:rPr lang="en-GB" smtClean="0"/>
              <a:t>11</a:t>
            </a:fld>
            <a:endParaRPr lang="en-GB"/>
          </a:p>
        </p:txBody>
      </p:sp>
    </p:spTree>
    <p:extLst>
      <p:ext uri="{BB962C8B-B14F-4D97-AF65-F5344CB8AC3E}">
        <p14:creationId xmlns:p14="http://schemas.microsoft.com/office/powerpoint/2010/main" val="1090784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short video</a:t>
            </a:r>
            <a:r>
              <a:rPr lang="en-GB" baseline="0" dirty="0"/>
              <a:t> produced by Stronger Together, a multi-stakeholder business-led initiative aiming to reduce Human Trafficking - particularly forced labour, labour trafficking and other hidden third party exploitation of workers.</a:t>
            </a:r>
            <a:endParaRPr lang="en-GB" dirty="0"/>
          </a:p>
        </p:txBody>
      </p:sp>
      <p:sp>
        <p:nvSpPr>
          <p:cNvPr id="4" name="Slide Number Placeholder 3"/>
          <p:cNvSpPr>
            <a:spLocks noGrp="1"/>
          </p:cNvSpPr>
          <p:nvPr>
            <p:ph type="sldNum" sz="quarter" idx="10"/>
          </p:nvPr>
        </p:nvSpPr>
        <p:spPr/>
        <p:txBody>
          <a:bodyPr/>
          <a:lstStyle/>
          <a:p>
            <a:fld id="{A04489F2-B615-46BD-9ABF-24D624C81A96}" type="slidenum">
              <a:rPr lang="en-GB" smtClean="0"/>
              <a:t>12</a:t>
            </a:fld>
            <a:endParaRPr lang="en-GB"/>
          </a:p>
        </p:txBody>
      </p:sp>
    </p:spTree>
    <p:extLst>
      <p:ext uri="{BB962C8B-B14F-4D97-AF65-F5344CB8AC3E}">
        <p14:creationId xmlns:p14="http://schemas.microsoft.com/office/powerpoint/2010/main" val="3210245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r>
              <a:rPr lang="en-GB" sz="1200" b="1" kern="1200" dirty="0">
                <a:solidFill>
                  <a:schemeClr val="tx1"/>
                </a:solidFill>
                <a:effectLst/>
                <a:latin typeface="+mn-lt"/>
                <a:ea typeface="+mn-ea"/>
                <a:cs typeface="+mn-cs"/>
              </a:rPr>
              <a:t>The National Referral Mechanism (</a:t>
            </a:r>
            <a:r>
              <a:rPr lang="en-GB" sz="1200" b="1" kern="1200" dirty="0" err="1">
                <a:solidFill>
                  <a:schemeClr val="tx1"/>
                </a:solidFill>
                <a:effectLst/>
                <a:latin typeface="+mn-lt"/>
                <a:ea typeface="+mn-ea"/>
                <a:cs typeface="+mn-cs"/>
              </a:rPr>
              <a:t>NRM</a:t>
            </a:r>
            <a:r>
              <a:rPr lang="en-GB" sz="1200" b="1" kern="1200" dirty="0">
                <a:solidFill>
                  <a:schemeClr val="tx1"/>
                </a:solidFill>
                <a:effectLst/>
                <a:latin typeface="+mn-lt"/>
                <a:ea typeface="+mn-ea"/>
                <a:cs typeface="+mn-cs"/>
              </a:rPr>
              <a:t>) is the UK’s framework for identifying individuals who are victims of human trafficking and slavery, servitude and forced or compulsory labour and ensuring they receive the appropriate support.</a:t>
            </a:r>
          </a:p>
          <a:p>
            <a:pPr eaLnBrk="1" fontAlgn="auto" hangingPunct="1">
              <a:spcAft>
                <a:spcPts val="0"/>
              </a:spcAft>
              <a:buFont typeface="Wingdings 2" panose="05020102010507070707" pitchFamily="18" charset="2"/>
              <a:buNone/>
              <a:defRPr/>
            </a:pPr>
            <a:endParaRPr lang="en-GB" altLang="en-US" sz="1000" b="1" baseline="0" dirty="0">
              <a:latin typeface="Arial" panose="020B0604020202020204" pitchFamily="34" charset="0"/>
              <a:cs typeface="Arial" panose="020B0604020202020204" pitchFamily="34" charset="0"/>
            </a:endParaRPr>
          </a:p>
          <a:p>
            <a:pPr eaLnBrk="1" fontAlgn="auto" hangingPunct="1">
              <a:spcAft>
                <a:spcPts val="0"/>
              </a:spcAft>
              <a:buFont typeface="Wingdings 2" panose="05020102010507070707" pitchFamily="18" charset="2"/>
              <a:buNone/>
              <a:defRPr/>
            </a:pPr>
            <a:r>
              <a:rPr lang="en-GB" altLang="en-US" sz="1000" b="1" baseline="0" dirty="0">
                <a:latin typeface="Arial" panose="020B0604020202020204" pitchFamily="34" charset="0"/>
                <a:cs typeface="Arial" panose="020B0604020202020204" pitchFamily="34" charset="0"/>
              </a:rPr>
              <a:t>Informed consent is required for an adult victim to enter the </a:t>
            </a:r>
            <a:r>
              <a:rPr lang="en-GB" altLang="en-US" sz="1000" b="1" baseline="0" dirty="0" err="1">
                <a:latin typeface="Arial" panose="020B0604020202020204" pitchFamily="34" charset="0"/>
                <a:cs typeface="Arial" panose="020B0604020202020204" pitchFamily="34" charset="0"/>
              </a:rPr>
              <a:t>NRM</a:t>
            </a:r>
            <a:r>
              <a:rPr lang="en-GB" altLang="en-US" sz="1000" b="1" baseline="0" dirty="0">
                <a:latin typeface="Arial" panose="020B0604020202020204" pitchFamily="34" charset="0"/>
                <a:cs typeface="Arial" panose="020B0604020202020204" pitchFamily="34" charset="0"/>
              </a:rPr>
              <a:t> process. TARA or Migrant Help can offer advice and guidance on this. </a:t>
            </a:r>
          </a:p>
          <a:p>
            <a:pPr eaLnBrk="1" fontAlgn="auto" hangingPunct="1">
              <a:spcAft>
                <a:spcPts val="0"/>
              </a:spcAft>
              <a:buFont typeface="Wingdings 2" panose="05020102010507070707" pitchFamily="18" charset="2"/>
              <a:buNone/>
              <a:defRPr/>
            </a:pPr>
            <a:endParaRPr lang="en-GB" altLang="en-US" sz="1000" b="1" baseline="0" dirty="0">
              <a:latin typeface="Arial" panose="020B0604020202020204" pitchFamily="34" charset="0"/>
              <a:cs typeface="Arial" panose="020B0604020202020204" pitchFamily="34" charset="0"/>
            </a:endParaRPr>
          </a:p>
          <a:p>
            <a:pPr eaLnBrk="1" fontAlgn="auto" hangingPunct="1">
              <a:spcAft>
                <a:spcPts val="0"/>
              </a:spcAft>
              <a:buFont typeface="Wingdings 2" panose="05020102010507070707" pitchFamily="18" charset="2"/>
              <a:buNone/>
              <a:defRPr/>
            </a:pPr>
            <a:r>
              <a:rPr lang="en-GB" altLang="en-US" sz="1000" b="1" baseline="0" dirty="0">
                <a:latin typeface="Arial" panose="020B0604020202020204" pitchFamily="34" charset="0"/>
                <a:cs typeface="Arial" panose="020B0604020202020204" pitchFamily="34" charset="0"/>
              </a:rPr>
              <a:t>Whilst children are referred into the NRM, child trafficking is child abuse and should be treated within a child protection context. Support for child victims will be provided by social work regardless of the NRM decision and is not limited to 90 days.</a:t>
            </a:r>
            <a:endParaRPr lang="en-GB" altLang="en-US" sz="1000" b="1" dirty="0">
              <a:latin typeface="Arial" panose="020B0604020202020204" pitchFamily="34" charset="0"/>
              <a:cs typeface="Arial" panose="020B0604020202020204" pitchFamily="34" charset="0"/>
            </a:endParaRPr>
          </a:p>
          <a:p>
            <a:pPr eaLnBrk="1" fontAlgn="auto" hangingPunct="1">
              <a:spcAft>
                <a:spcPts val="0"/>
              </a:spcAft>
              <a:buFont typeface="Wingdings 2" panose="05020102010507070707" pitchFamily="18" charset="2"/>
              <a:buNone/>
              <a:defRPr/>
            </a:pPr>
            <a:endParaRPr lang="en-GB" altLang="en-US" sz="1000" b="1" dirty="0">
              <a:latin typeface="Arial" panose="020B0604020202020204" pitchFamily="34" charset="0"/>
              <a:cs typeface="Arial" panose="020B0604020202020204" pitchFamily="34" charset="0"/>
            </a:endParaRPr>
          </a:p>
          <a:p>
            <a:pPr eaLnBrk="1" fontAlgn="auto" hangingPunct="1">
              <a:spcAft>
                <a:spcPts val="0"/>
              </a:spcAft>
              <a:buFont typeface="Wingdings 2" panose="05020102010507070707" pitchFamily="18" charset="2"/>
              <a:buNone/>
              <a:defRPr/>
            </a:pPr>
            <a:r>
              <a:rPr lang="en-GB" altLang="en-US" sz="1000" b="1" dirty="0">
                <a:latin typeface="Arial" panose="020B0604020202020204" pitchFamily="34" charset="0"/>
                <a:cs typeface="Arial" panose="020B0604020202020204" pitchFamily="34" charset="0"/>
              </a:rPr>
              <a:t>Initial referral</a:t>
            </a:r>
          </a:p>
          <a:p>
            <a:pPr eaLnBrk="1" fontAlgn="auto" hangingPunct="1">
              <a:spcAft>
                <a:spcPts val="0"/>
              </a:spcAft>
              <a:buFont typeface="Wingdings 2" panose="05020102010507070707" pitchFamily="18" charset="2"/>
              <a:buNone/>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r>
              <a:rPr lang="en-GB" sz="1200" kern="1200" dirty="0">
                <a:solidFill>
                  <a:schemeClr val="tx1"/>
                </a:solidFill>
                <a:effectLst/>
                <a:latin typeface="+mn-lt"/>
                <a:ea typeface="+mn-ea"/>
                <a:cs typeface="+mn-cs"/>
              </a:rPr>
              <a:t>To be referred to the </a:t>
            </a:r>
            <a:r>
              <a:rPr lang="en-GB" sz="1200" kern="1200" dirty="0" err="1">
                <a:solidFill>
                  <a:schemeClr val="tx1"/>
                </a:solidFill>
                <a:effectLst/>
                <a:latin typeface="+mn-lt"/>
                <a:ea typeface="+mn-ea"/>
                <a:cs typeface="+mn-cs"/>
              </a:rPr>
              <a:t>NRM</a:t>
            </a:r>
            <a:r>
              <a:rPr lang="en-GB" sz="1200" kern="1200" dirty="0">
                <a:solidFill>
                  <a:schemeClr val="tx1"/>
                </a:solidFill>
                <a:effectLst/>
                <a:latin typeface="+mn-lt"/>
                <a:ea typeface="+mn-ea"/>
                <a:cs typeface="+mn-cs"/>
              </a:rPr>
              <a:t>, a potential victim of human trafficking must be referred to a body called the Single Competent Authority (</a:t>
            </a:r>
            <a:r>
              <a:rPr lang="en-GB" sz="1200" kern="1200" dirty="0" err="1">
                <a:solidFill>
                  <a:schemeClr val="tx1"/>
                </a:solidFill>
                <a:effectLst/>
                <a:latin typeface="+mn-lt"/>
                <a:ea typeface="+mn-ea"/>
                <a:cs typeface="+mn-cs"/>
              </a:rPr>
              <a:t>SCA</a:t>
            </a:r>
            <a:r>
              <a:rPr lang="en-GB" sz="1200" kern="1200" dirty="0">
                <a:solidFill>
                  <a:schemeClr val="tx1"/>
                </a:solidFill>
                <a:effectLst/>
                <a:latin typeface="+mn-lt"/>
                <a:ea typeface="+mn-ea"/>
                <a:cs typeface="+mn-cs"/>
              </a:rPr>
              <a:t>). The </a:t>
            </a:r>
            <a:r>
              <a:rPr lang="en-GB" sz="1200" kern="1200" dirty="0" err="1">
                <a:solidFill>
                  <a:schemeClr val="tx1"/>
                </a:solidFill>
                <a:effectLst/>
                <a:latin typeface="+mn-lt"/>
                <a:ea typeface="+mn-ea"/>
                <a:cs typeface="+mn-cs"/>
              </a:rPr>
              <a:t>SCA</a:t>
            </a:r>
            <a:r>
              <a:rPr lang="en-GB" sz="1200" kern="1200" dirty="0">
                <a:solidFill>
                  <a:schemeClr val="tx1"/>
                </a:solidFill>
                <a:effectLst/>
                <a:latin typeface="+mn-lt"/>
                <a:ea typeface="+mn-ea"/>
                <a:cs typeface="+mn-cs"/>
              </a:rPr>
              <a:t> makes decisions on all </a:t>
            </a:r>
            <a:r>
              <a:rPr lang="en-GB" sz="1200" kern="1200" dirty="0" err="1">
                <a:solidFill>
                  <a:schemeClr val="tx1"/>
                </a:solidFill>
                <a:effectLst/>
                <a:latin typeface="+mn-lt"/>
                <a:ea typeface="+mn-ea"/>
                <a:cs typeface="+mn-cs"/>
              </a:rPr>
              <a:t>NRM</a:t>
            </a:r>
            <a:r>
              <a:rPr lang="en-GB" sz="1200" kern="1200" dirty="0">
                <a:solidFill>
                  <a:schemeClr val="tx1"/>
                </a:solidFill>
                <a:effectLst/>
                <a:latin typeface="+mn-lt"/>
                <a:ea typeface="+mn-ea"/>
                <a:cs typeface="+mn-cs"/>
              </a:rPr>
              <a:t> cases, regardless of nationality or immigration status of the individual. </a:t>
            </a:r>
            <a:endParaRPr lang="en-GB" altLang="en-US" sz="1200" dirty="0"/>
          </a:p>
          <a:p>
            <a:pPr eaLnBrk="1" fontAlgn="auto" hangingPunct="1">
              <a:spcAft>
                <a:spcPts val="0"/>
              </a:spcAft>
              <a:buFont typeface="Wingdings 2" panose="05020102010507070707" pitchFamily="18" charset="2"/>
              <a:buNone/>
              <a:defRPr/>
            </a:pPr>
            <a:endParaRPr lang="en-GB" altLang="en-US" sz="1200" dirty="0"/>
          </a:p>
          <a:p>
            <a:r>
              <a:rPr lang="en-GB" sz="1200" kern="1200" dirty="0">
                <a:solidFill>
                  <a:schemeClr val="tx1"/>
                </a:solidFill>
                <a:effectLst/>
                <a:latin typeface="+mn-lt"/>
                <a:ea typeface="+mn-ea"/>
                <a:cs typeface="+mn-cs"/>
              </a:rPr>
              <a:t>The referral is made by an authorised agency called a First Responder. A First Responder is a member of staff within certain designated agencies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who have direct or indirect contact with a person who is believed to have been trafficked. A range of agencies are designated as First Responders. In Scotland First Responders include: Police Scotland,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TARA, Migrant Help, Local Authorities (for child victims), Home Office Immigration Enforcement, UK Border Force, UK Visas and Immigration.</a:t>
            </a:r>
          </a:p>
          <a:p>
            <a:pPr marL="0" marR="0" indent="0" algn="just"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endParaRPr lang="en-GB" sz="1200" baseline="0" dirty="0"/>
          </a:p>
          <a:p>
            <a:pPr algn="just" eaLnBrk="1" fontAlgn="auto" hangingPunct="1">
              <a:spcAft>
                <a:spcPts val="0"/>
              </a:spcAft>
              <a:buFont typeface="Wingdings 2" panose="05020102010507070707" pitchFamily="18" charset="2"/>
              <a:buNone/>
              <a:defRPr/>
            </a:pPr>
            <a:r>
              <a:rPr lang="en-GB" sz="1200" b="1" baseline="0" dirty="0" err="1"/>
              <a:t>NRM</a:t>
            </a:r>
            <a:r>
              <a:rPr lang="en-GB" sz="1200" b="1" baseline="0" dirty="0"/>
              <a:t> decision-making</a:t>
            </a:r>
          </a:p>
          <a:p>
            <a:pPr marL="0" marR="0" lvl="0" indent="0" algn="just"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r>
              <a:rPr lang="en-GB" sz="1200" baseline="0" dirty="0"/>
              <a:t>The </a:t>
            </a:r>
            <a:r>
              <a:rPr lang="en-GB" sz="1200" baseline="0" dirty="0" err="1"/>
              <a:t>NRM</a:t>
            </a:r>
            <a:r>
              <a:rPr lang="en-GB" sz="1200" baseline="0" dirty="0"/>
              <a:t> Process begins with a quick Reasonable Grounds decision (target of five working days), for which the threshold is </a:t>
            </a:r>
            <a:r>
              <a:rPr lang="en-GB" sz="1200" strike="sngStrike"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‘I suspect but cannot prove’ the person is a victim of human trafficking, or the person is a victim of slavery, servitude, and forced or compulsory labour.’</a:t>
            </a:r>
            <a:endParaRPr lang="en-GB" sz="1200" kern="1200" dirty="0">
              <a:solidFill>
                <a:schemeClr val="tx1"/>
              </a:solidFill>
              <a:effectLst/>
              <a:latin typeface="+mn-lt"/>
              <a:ea typeface="+mn-ea"/>
              <a:cs typeface="+mn-cs"/>
            </a:endParaRPr>
          </a:p>
          <a:p>
            <a:pPr algn="just" eaLnBrk="1" fontAlgn="auto" hangingPunct="1">
              <a:spcAft>
                <a:spcPts val="0"/>
              </a:spcAft>
              <a:buFont typeface="Wingdings 2" panose="05020102010507070707" pitchFamily="18" charset="2"/>
              <a:buNone/>
              <a:defRPr/>
            </a:pPr>
            <a:endParaRPr lang="en-GB" sz="1200" baseline="0" dirty="0"/>
          </a:p>
          <a:p>
            <a:pPr marL="0" marR="0" lvl="0" indent="0" algn="just"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SCA</a:t>
            </a:r>
            <a:r>
              <a:rPr lang="en-GB" sz="1200" kern="1200" dirty="0">
                <a:solidFill>
                  <a:schemeClr val="tx1"/>
                </a:solidFill>
                <a:effectLst/>
                <a:latin typeface="+mn-lt"/>
                <a:ea typeface="+mn-ea"/>
                <a:cs typeface="+mn-cs"/>
              </a:rPr>
              <a:t> will consider whether a reasonable person having regard to the information available, would think there are Reasonable Grounds to believe the individual had been a victim of human trafficking. </a:t>
            </a:r>
            <a:endParaRPr lang="en-GB" sz="1200" baseline="0" dirty="0"/>
          </a:p>
          <a:p>
            <a:pPr algn="just" eaLnBrk="1" fontAlgn="auto" hangingPunct="1">
              <a:spcAft>
                <a:spcPts val="0"/>
              </a:spcAft>
              <a:buFont typeface="Wingdings 2" panose="05020102010507070707" pitchFamily="18" charset="2"/>
              <a:buNone/>
              <a:defRPr/>
            </a:pPr>
            <a:endParaRPr lang="en-GB" sz="1200" baseline="0" dirty="0"/>
          </a:p>
          <a:p>
            <a:pPr marL="0" marR="0" lvl="0" indent="0" algn="just"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r>
              <a:rPr lang="en-GB" sz="1200" kern="1200" dirty="0">
                <a:solidFill>
                  <a:schemeClr val="tx1"/>
                </a:solidFill>
                <a:effectLst/>
                <a:latin typeface="+mn-lt"/>
                <a:ea typeface="+mn-ea"/>
                <a:cs typeface="+mn-cs"/>
              </a:rPr>
              <a:t>The Conclusive Grounds decision takes longer and there is no target for this decision. The threshold is that on the balance of probability, “ it is more likely than not that the individual is a victim of human trafficking”.</a:t>
            </a:r>
          </a:p>
          <a:p>
            <a:pPr algn="just" eaLnBrk="1" fontAlgn="auto" hangingPunct="1">
              <a:spcAft>
                <a:spcPts val="0"/>
              </a:spcAft>
              <a:buFont typeface="Wingdings 2" panose="05020102010507070707" pitchFamily="18" charset="2"/>
              <a:buNone/>
              <a:defRPr/>
            </a:pPr>
            <a:endParaRPr lang="en-GB" sz="1200" baseline="0" dirty="0"/>
          </a:p>
          <a:p>
            <a:pPr marL="0" marR="0" lvl="0" indent="0" algn="just"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r>
              <a:rPr lang="en-GB" sz="1200" kern="1200" dirty="0">
                <a:solidFill>
                  <a:schemeClr val="tx1"/>
                </a:solidFill>
                <a:effectLst/>
                <a:latin typeface="+mn-lt"/>
                <a:ea typeface="+mn-ea"/>
                <a:cs typeface="+mn-cs"/>
              </a:rPr>
              <a:t>Between Reasonable Grounds and Conclusive Grounds (or for 90 days from Reasonable Grounds whichever is shorter), a statutory period of support applies, set out in the 2015 Trafficking Act. In practice, potential victims are supported before the Reasonable Grounds decision and some level of support will often continue after the statutory period, on the basis of individual needs assessment.</a:t>
            </a:r>
          </a:p>
          <a:p>
            <a:pPr algn="just" eaLnBrk="1" fontAlgn="auto" hangingPunct="1">
              <a:spcAft>
                <a:spcPts val="0"/>
              </a:spcAft>
              <a:buFont typeface="Wingdings 2" panose="05020102010507070707" pitchFamily="18" charset="2"/>
              <a:buNone/>
              <a:defRPr/>
            </a:pPr>
            <a:endParaRPr lang="en-GB" sz="1200" baseline="0" dirty="0"/>
          </a:p>
          <a:p>
            <a:pPr algn="just" eaLnBrk="1" fontAlgn="auto" hangingPunct="1">
              <a:spcAft>
                <a:spcPts val="0"/>
              </a:spcAft>
              <a:buFont typeface="Wingdings 2" panose="05020102010507070707" pitchFamily="18" charset="2"/>
              <a:buNone/>
              <a:defRPr/>
            </a:pPr>
            <a:r>
              <a:rPr lang="en-GB" sz="1200" b="1" baseline="0" dirty="0"/>
              <a:t>After a Conclusive Grounds decision</a:t>
            </a:r>
            <a:endParaRPr lang="en-GB" sz="1200" b="0" baseline="0" dirty="0"/>
          </a:p>
          <a:p>
            <a:pPr marL="0" marR="0" lvl="0" indent="0" algn="just"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r>
              <a:rPr lang="en-GB" sz="1200" kern="1200" dirty="0">
                <a:solidFill>
                  <a:schemeClr val="tx1"/>
                </a:solidFill>
                <a:effectLst/>
                <a:latin typeface="+mn-lt"/>
                <a:ea typeface="+mn-ea"/>
                <a:cs typeface="+mn-cs"/>
              </a:rPr>
              <a:t>If the victim is from outside the United Kingdom they may be granted discretionary leave to remain in the UK for a renewable period of up to 30 months to allow them to co-operate fully in any police investigation and subsequent prosecution or for reasons dependent on their personal circumstances or to pursue compensation. </a:t>
            </a:r>
          </a:p>
          <a:p>
            <a:pPr marL="0" marR="0" indent="0" algn="just"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br>
              <a:rPr lang="en-GB" altLang="en-US" dirty="0"/>
            </a:br>
            <a:r>
              <a:rPr lang="en-GB" sz="1200" kern="1200" dirty="0">
                <a:solidFill>
                  <a:schemeClr val="tx1"/>
                </a:solidFill>
                <a:effectLst/>
                <a:latin typeface="+mn-lt"/>
                <a:ea typeface="+mn-ea"/>
                <a:cs typeface="+mn-cs"/>
              </a:rPr>
              <a:t>If the victim is from outside the European Economic Area, the victim can receive help and financial assistance to return home through the Assisted Voluntary Return of Irregular Migrants (</a:t>
            </a:r>
            <a:r>
              <a:rPr lang="en-GB" sz="1200" kern="1200" dirty="0" err="1">
                <a:solidFill>
                  <a:schemeClr val="tx1"/>
                </a:solidFill>
                <a:effectLst/>
                <a:latin typeface="+mn-lt"/>
                <a:ea typeface="+mn-ea"/>
                <a:cs typeface="+mn-cs"/>
              </a:rPr>
              <a:t>AVRIM</a:t>
            </a:r>
            <a:r>
              <a:rPr lang="en-GB" sz="1200" kern="1200" dirty="0">
                <a:solidFill>
                  <a:schemeClr val="tx1"/>
                </a:solidFill>
                <a:effectLst/>
                <a:latin typeface="+mn-lt"/>
                <a:ea typeface="+mn-ea"/>
                <a:cs typeface="+mn-cs"/>
              </a:rPr>
              <a:t>) process. If they are an EEA national the support provider will assist with a safe repatriation to the country of origin.</a:t>
            </a:r>
          </a:p>
          <a:p>
            <a:pPr marL="0" marR="0" indent="0" algn="just"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br>
              <a:rPr lang="en-GB" altLang="en-US" dirty="0"/>
            </a:br>
            <a:r>
              <a:rPr lang="en-GB" altLang="en-US" b="1" dirty="0"/>
              <a:t>What if the referred person is not found to be a victim and is from outside the UK?</a:t>
            </a:r>
          </a:p>
          <a:p>
            <a:pPr algn="just" eaLnBrk="1" fontAlgn="auto" hangingPunct="1">
              <a:spcAft>
                <a:spcPts val="0"/>
              </a:spcAft>
              <a:buFont typeface="Wingdings 2" panose="05020102010507070707" pitchFamily="18" charset="2"/>
              <a:buNone/>
              <a:defRPr/>
            </a:pPr>
            <a:r>
              <a:rPr lang="en-GB" sz="1200" kern="1200" dirty="0">
                <a:solidFill>
                  <a:schemeClr val="tx1"/>
                </a:solidFill>
                <a:effectLst/>
                <a:latin typeface="+mn-lt"/>
                <a:ea typeface="+mn-ea"/>
                <a:cs typeface="+mn-cs"/>
              </a:rPr>
              <a:t>If it is decided by the </a:t>
            </a:r>
            <a:r>
              <a:rPr lang="en-GB" sz="1200" kern="1200" dirty="0" err="1">
                <a:solidFill>
                  <a:schemeClr val="tx1"/>
                </a:solidFill>
                <a:effectLst/>
                <a:latin typeface="+mn-lt"/>
                <a:ea typeface="+mn-ea"/>
                <a:cs typeface="+mn-cs"/>
              </a:rPr>
              <a:t>SCA</a:t>
            </a:r>
            <a:r>
              <a:rPr lang="en-GB" sz="1200" kern="1200" dirty="0">
                <a:solidFill>
                  <a:schemeClr val="tx1"/>
                </a:solidFill>
                <a:effectLst/>
                <a:latin typeface="+mn-lt"/>
                <a:ea typeface="+mn-ea"/>
                <a:cs typeface="+mn-cs"/>
              </a:rPr>
              <a:t> that the person was not trafficked, and there are no other circumstances that would give them a right to live in the UK, they will be offered support to voluntarily return to their country of origin. The person can also be offered support to return to their country if they have been trafficked and do not wish to stay in the UK. </a:t>
            </a:r>
            <a:endParaRPr lang="en-GB" b="1" dirty="0"/>
          </a:p>
        </p:txBody>
      </p:sp>
      <p:sp>
        <p:nvSpPr>
          <p:cNvPr id="4" name="Slide Number Placeholder 3"/>
          <p:cNvSpPr>
            <a:spLocks noGrp="1"/>
          </p:cNvSpPr>
          <p:nvPr>
            <p:ph type="sldNum" sz="quarter" idx="10"/>
          </p:nvPr>
        </p:nvSpPr>
        <p:spPr/>
        <p:txBody>
          <a:bodyPr/>
          <a:lstStyle/>
          <a:p>
            <a:fld id="{A04489F2-B615-46BD-9ABF-24D624C81A96}" type="slidenum">
              <a:rPr lang="en-GB" smtClean="0"/>
              <a:t>13</a:t>
            </a:fld>
            <a:endParaRPr lang="en-GB"/>
          </a:p>
        </p:txBody>
      </p:sp>
    </p:spTree>
    <p:extLst>
      <p:ext uri="{BB962C8B-B14F-4D97-AF65-F5344CB8AC3E}">
        <p14:creationId xmlns:p14="http://schemas.microsoft.com/office/powerpoint/2010/main" val="3001781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Human Trafficking is</a:t>
            </a:r>
            <a:r>
              <a:rPr lang="en-GB" baseline="0" dirty="0"/>
              <a:t> a hidden crime. </a:t>
            </a:r>
            <a:r>
              <a:rPr lang="en-GB" dirty="0"/>
              <a:t>Trafficking and exploitation victims are likely</a:t>
            </a:r>
            <a:r>
              <a:rPr lang="en-GB" baseline="0" dirty="0"/>
              <a:t> to be discovered when dealing with other matters as they are often reluctant to engage with Police and support services to declare what has happened to them.</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rPr>
              <a:t>They are often coerced into committing crime on behalf of their controllers.</a:t>
            </a:r>
          </a:p>
          <a:p>
            <a:endParaRPr lang="en-GB" baseline="0" dirty="0"/>
          </a:p>
          <a:p>
            <a:r>
              <a:rPr lang="en-GB" baseline="0" dirty="0"/>
              <a:t>Victims of trafficking and exploitation don’t always self-identify as being exploited. They may see their current situation as an improvement on past experiences. If an orphaned street child living in extreme poverty is offered food and shelter in exchange for cleaning, cooking and looking after children in a family home, they may see this as better than living on the streets despite their role as a domestic servant.</a:t>
            </a:r>
          </a:p>
          <a:p>
            <a:endParaRPr lang="en-GB" baseline="0" dirty="0"/>
          </a:p>
          <a:p>
            <a:r>
              <a:rPr lang="en-GB" baseline="0" dirty="0"/>
              <a:t>Victims </a:t>
            </a:r>
            <a:r>
              <a:rPr lang="en-GB" i="0" baseline="0" dirty="0"/>
              <a:t>may also have difficulty identifying their trafficker as the person who has exploited them because they are a relative, primary care giver or have an emotional or financial dependency on that individual.</a:t>
            </a:r>
          </a:p>
          <a:p>
            <a:endParaRPr lang="en-GB" i="0" baseline="0" dirty="0"/>
          </a:p>
          <a:p>
            <a:r>
              <a:rPr lang="en-GB" i="0" baseline="0" dirty="0"/>
              <a:t>Victims can be too frightened to tell someone about what has or is happening to them. Traffickers seek to control and manipulate them by:</a:t>
            </a:r>
          </a:p>
          <a:p>
            <a:pPr marL="171450" indent="-171450">
              <a:buFont typeface="Arial" panose="020B0604020202020204" pitchFamily="34" charset="0"/>
              <a:buChar char="•"/>
            </a:pPr>
            <a:r>
              <a:rPr lang="en-GB" i="0" baseline="0" dirty="0"/>
              <a:t>threats of physical violence to them or their family;</a:t>
            </a:r>
          </a:p>
          <a:p>
            <a:pPr marL="171450" indent="-171450">
              <a:buFont typeface="Arial" panose="020B0604020202020204" pitchFamily="34" charset="0"/>
              <a:buChar char="•"/>
            </a:pPr>
            <a:r>
              <a:rPr lang="en-GB" i="0" baseline="0" dirty="0"/>
              <a:t>by misinforming them that the authorities won’t believe them, will imprison or deport them; and</a:t>
            </a:r>
          </a:p>
          <a:p>
            <a:pPr marL="171450" indent="-171450">
              <a:buFont typeface="Arial" panose="020B0604020202020204" pitchFamily="34" charset="0"/>
              <a:buChar char="•"/>
            </a:pPr>
            <a:r>
              <a:rPr lang="en-GB" i="0" baseline="0" dirty="0"/>
              <a:t>by isolating them from others and limiting their freedom of movement</a:t>
            </a:r>
          </a:p>
          <a:p>
            <a:endParaRPr lang="en-GB" i="0" baseline="0" dirty="0"/>
          </a:p>
          <a:p>
            <a:r>
              <a:rPr lang="en-GB" baseline="0" dirty="0"/>
              <a:t>The indicators on this slide are just some of the signs that can help you establish if a person is a potential victim of trafficking.</a:t>
            </a:r>
            <a:endParaRPr lang="en-GB" dirty="0"/>
          </a:p>
        </p:txBody>
      </p:sp>
      <p:sp>
        <p:nvSpPr>
          <p:cNvPr id="4" name="Slide Number Placeholder 3"/>
          <p:cNvSpPr>
            <a:spLocks noGrp="1"/>
          </p:cNvSpPr>
          <p:nvPr>
            <p:ph type="sldNum" sz="quarter" idx="10"/>
          </p:nvPr>
        </p:nvSpPr>
        <p:spPr/>
        <p:txBody>
          <a:bodyPr/>
          <a:lstStyle/>
          <a:p>
            <a:fld id="{A04489F2-B615-46BD-9ABF-24D624C81A96}" type="slidenum">
              <a:rPr lang="en-GB" smtClean="0"/>
              <a:t>14</a:t>
            </a:fld>
            <a:endParaRPr lang="en-GB"/>
          </a:p>
        </p:txBody>
      </p:sp>
    </p:spTree>
    <p:extLst>
      <p:ext uri="{BB962C8B-B14F-4D97-AF65-F5344CB8AC3E}">
        <p14:creationId xmlns:p14="http://schemas.microsoft.com/office/powerpoint/2010/main" val="169480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a range of routes for getting more information or reporting concerns, whether you are a professional or member of the public.</a:t>
            </a:r>
          </a:p>
          <a:p>
            <a:endParaRPr lang="en-GB" baseline="0" dirty="0"/>
          </a:p>
          <a:p>
            <a:r>
              <a:rPr lang="en-GB" baseline="0" dirty="0"/>
              <a:t>If you have an urgent concern or if someone is at immediate risk, you should call the police on 999 or 101.</a:t>
            </a:r>
          </a:p>
          <a:p>
            <a:endParaRPr lang="en-GB" baseline="0" dirty="0"/>
          </a:p>
          <a:p>
            <a:r>
              <a:rPr lang="en-GB" baseline="0" dirty="0"/>
              <a:t>The Modern Slavery Helpline and its website is a useful resource for getting more information or reporting concerns.</a:t>
            </a:r>
          </a:p>
          <a:p>
            <a:endParaRPr lang="en-GB" baseline="0" dirty="0"/>
          </a:p>
          <a:p>
            <a:r>
              <a:rPr lang="en-GB" baseline="0" dirty="0"/>
              <a:t>Crime Stoppers offers a route to anonymously report concerns.</a:t>
            </a:r>
          </a:p>
          <a:p>
            <a:endParaRPr lang="en-GB" baseline="0" dirty="0"/>
          </a:p>
          <a:p>
            <a:r>
              <a:rPr lang="en-GB" baseline="0" dirty="0"/>
              <a:t>The </a:t>
            </a:r>
            <a:r>
              <a:rPr lang="en-GB" baseline="0" dirty="0" err="1"/>
              <a:t>Gangmasters</a:t>
            </a:r>
            <a:r>
              <a:rPr lang="en-GB" baseline="0" dirty="0"/>
              <a:t> and Labour Abuse Authority (</a:t>
            </a:r>
            <a:r>
              <a:rPr lang="en-GB" baseline="0" dirty="0" err="1"/>
              <a:t>GLAA</a:t>
            </a:r>
            <a:r>
              <a:rPr lang="en-GB" baseline="0" dirty="0"/>
              <a:t>) is a regulatory body with a particular focus on </a:t>
            </a:r>
            <a:r>
              <a:rPr lang="en-GB" dirty="0"/>
              <a:t>agriculture, horticulture shellfish gathering, and any associated processing and packaging.</a:t>
            </a:r>
          </a:p>
          <a:p>
            <a:endParaRPr lang="en-GB" dirty="0"/>
          </a:p>
          <a:p>
            <a:r>
              <a:rPr lang="en-GB" dirty="0"/>
              <a:t>TARA</a:t>
            </a:r>
            <a:r>
              <a:rPr lang="en-GB" baseline="0" dirty="0"/>
              <a:t> support women survivors of trafficking for commercial sexual exploitation; Migrant Help supports all other adult trafficking victims in Scotland. Both organisations will provide advice and guidance.</a:t>
            </a:r>
          </a:p>
          <a:p>
            <a:endParaRPr lang="en-GB" baseline="0" dirty="0"/>
          </a:p>
          <a:p>
            <a:r>
              <a:rPr lang="en-GB" baseline="0" dirty="0"/>
              <a:t>The Scottish Guardianship Service offers advice and guidance in relation to trafficked children.</a:t>
            </a:r>
          </a:p>
          <a:p>
            <a:endParaRPr lang="en-GB" baseline="0" dirty="0"/>
          </a:p>
          <a:p>
            <a:endParaRPr lang="en-GB" b="1" u="sng" baseline="0" dirty="0"/>
          </a:p>
          <a:p>
            <a:endParaRPr lang="en-GB" b="1" u="sng" baseline="0" dirty="0"/>
          </a:p>
          <a:p>
            <a:r>
              <a:rPr lang="en-GB" b="1" u="sng" baseline="0" dirty="0"/>
              <a:t>Feedback</a:t>
            </a:r>
          </a:p>
          <a:p>
            <a:endParaRPr lang="en-GB" baseline="0"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baseline="0" dirty="0"/>
              <a:t>It would be very helpful to receive feedback, both from those delivering the presentation and those it is being delivered to. We have prepared a short evaluation sheet (available online alongside the presentation) and would be very grateful if this could be completed and returned to the Scottish Government Human Trafficking mailbox </a:t>
            </a:r>
            <a:r>
              <a:rPr lang="en-GB" sz="1200" baseline="0" dirty="0"/>
              <a:t>(</a:t>
            </a:r>
            <a:r>
              <a:rPr kumimoji="0" lang="en-GB" sz="1200" b="0" i="0" u="none" strike="noStrike" kern="1200" cap="none" spc="0" normalizeH="0" baseline="0" noProof="0" dirty="0" err="1">
                <a:ln>
                  <a:noFill/>
                </a:ln>
                <a:solidFill>
                  <a:prstClr val="black"/>
                </a:solidFill>
                <a:effectLst/>
                <a:uLnTx/>
                <a:uFillTx/>
                <a:latin typeface="+mn-lt"/>
                <a:hlinkClick r:id="rId3"/>
              </a:rPr>
              <a:t>human.trafficking@gov.scot</a:t>
            </a:r>
            <a:r>
              <a:rPr lang="en-GB" sz="1200" baseline="0" dirty="0"/>
              <a:t>) </a:t>
            </a:r>
            <a:r>
              <a:rPr lang="en-GB" baseline="0" dirty="0"/>
              <a:t>to assist us in developing these slides.</a:t>
            </a:r>
            <a:endParaRPr lang="en-GB" dirty="0"/>
          </a:p>
        </p:txBody>
      </p:sp>
      <p:sp>
        <p:nvSpPr>
          <p:cNvPr id="4" name="Slide Number Placeholder 3"/>
          <p:cNvSpPr>
            <a:spLocks noGrp="1"/>
          </p:cNvSpPr>
          <p:nvPr>
            <p:ph type="sldNum" sz="quarter" idx="10"/>
          </p:nvPr>
        </p:nvSpPr>
        <p:spPr/>
        <p:txBody>
          <a:bodyPr/>
          <a:lstStyle/>
          <a:p>
            <a:fld id="{A04489F2-B615-46BD-9ABF-24D624C81A96}" type="slidenum">
              <a:rPr lang="en-GB" smtClean="0"/>
              <a:t>15</a:t>
            </a:fld>
            <a:endParaRPr lang="en-GB"/>
          </a:p>
        </p:txBody>
      </p:sp>
    </p:spTree>
    <p:extLst>
      <p:ext uri="{BB962C8B-B14F-4D97-AF65-F5344CB8AC3E}">
        <p14:creationId xmlns:p14="http://schemas.microsoft.com/office/powerpoint/2010/main" val="3261743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slide is not intended to form part of the presentation</a:t>
            </a:r>
          </a:p>
          <a:p>
            <a:endParaRPr lang="en-GB" baseline="0" dirty="0"/>
          </a:p>
        </p:txBody>
      </p:sp>
      <p:sp>
        <p:nvSpPr>
          <p:cNvPr id="4" name="Slide Number Placeholder 3"/>
          <p:cNvSpPr>
            <a:spLocks noGrp="1"/>
          </p:cNvSpPr>
          <p:nvPr>
            <p:ph type="sldNum" sz="quarter" idx="10"/>
          </p:nvPr>
        </p:nvSpPr>
        <p:spPr/>
        <p:txBody>
          <a:bodyPr/>
          <a:lstStyle/>
          <a:p>
            <a:fld id="{A04489F2-B615-46BD-9ABF-24D624C81A96}" type="slidenum">
              <a:rPr lang="en-GB" smtClean="0"/>
              <a:t>16</a:t>
            </a:fld>
            <a:endParaRPr lang="en-GB"/>
          </a:p>
        </p:txBody>
      </p:sp>
    </p:spTree>
    <p:extLst>
      <p:ext uri="{BB962C8B-B14F-4D97-AF65-F5344CB8AC3E}">
        <p14:creationId xmlns:p14="http://schemas.microsoft.com/office/powerpoint/2010/main" val="147327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rPr>
              <a:t>We have a collective responsibility to:</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rPr>
              <a:t>Proactively be aware of indicators and commit to seek help to identify or share concerns about people we think may be trafficked and exploited.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rPr>
              <a:t>Be aware of supports in place and where to go for advice and/or to refer 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rPr>
              <a:t>Ensure we are informed and follow adult and child protection processes and guidance to inform any actions where appropriate and ensure we are protecting survivors of trafficking and keeping them safe.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rPr>
              <a:t>Care and Support – to ensure survivors access high quality longer term support to help with their long term recovery it is essential that we take a multi agency approach that takes collective responsibility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rPr>
              <a:t>Prevention – from awareness of the issue, to tackling the demand for women to sexually exploit or cheap goods which drives the exploitation of vulnerable people we have a responsibility as individuals and professionals to address local and global conditions creating the space in which this crime thrives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rPr>
              <a:t>Prosecution – by ensuring we take a trauma informed approach to identification and support with our focus on protecting vulnerable survivors we can promote intelligence and information sharing to tackle the perpetrators and bring them to justice, signalling our intent to those who profit from this abuse. </a:t>
            </a:r>
          </a:p>
          <a:p>
            <a:endParaRPr lang="en-GB" dirty="0"/>
          </a:p>
        </p:txBody>
      </p:sp>
      <p:sp>
        <p:nvSpPr>
          <p:cNvPr id="4" name="Slide Number Placeholder 3"/>
          <p:cNvSpPr>
            <a:spLocks noGrp="1"/>
          </p:cNvSpPr>
          <p:nvPr>
            <p:ph type="sldNum" sz="quarter" idx="10"/>
          </p:nvPr>
        </p:nvSpPr>
        <p:spPr/>
        <p:txBody>
          <a:bodyPr/>
          <a:lstStyle/>
          <a:p>
            <a:fld id="{A04489F2-B615-46BD-9ABF-24D624C81A96}" type="slidenum">
              <a:rPr lang="en-GB" smtClean="0"/>
              <a:t>2</a:t>
            </a:fld>
            <a:endParaRPr lang="en-GB"/>
          </a:p>
        </p:txBody>
      </p:sp>
    </p:spTree>
    <p:extLst>
      <p:ext uri="{BB962C8B-B14F-4D97-AF65-F5344CB8AC3E}">
        <p14:creationId xmlns:p14="http://schemas.microsoft.com/office/powerpoint/2010/main" val="261861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These definitions</a:t>
            </a:r>
            <a:r>
              <a:rPr lang="en-GB" baseline="0" dirty="0"/>
              <a:t> are indicative rather than legal. The following slides will give a more detailed explanation of legal offences in Scotland.</a:t>
            </a:r>
          </a:p>
          <a:p>
            <a:endParaRPr lang="en-GB" baseline="0" dirty="0"/>
          </a:p>
          <a:p>
            <a:r>
              <a:rPr lang="en-GB" baseline="0" dirty="0"/>
              <a:t>People smuggling is a crime against the state rather than against the individual. People smuggling ends on arrival at destination whereas trafficking involves </a:t>
            </a:r>
            <a:r>
              <a:rPr lang="en-GB" baseline="0" dirty="0" err="1"/>
              <a:t>ongoing</a:t>
            </a:r>
            <a:r>
              <a:rPr lang="en-GB" baseline="0" dirty="0"/>
              <a:t> exploitation. People smuggling involves consent of the individual; trafficking may involve initial consent but any consent is rendered meaningless by coercive, deceptive or abusive action by traffickers.</a:t>
            </a:r>
            <a:endParaRPr lang="en-GB" dirty="0"/>
          </a:p>
        </p:txBody>
      </p:sp>
      <p:sp>
        <p:nvSpPr>
          <p:cNvPr id="4" name="Slide Number Placeholder 3"/>
          <p:cNvSpPr>
            <a:spLocks noGrp="1"/>
          </p:cNvSpPr>
          <p:nvPr>
            <p:ph type="sldNum" sz="quarter" idx="10"/>
          </p:nvPr>
        </p:nvSpPr>
        <p:spPr/>
        <p:txBody>
          <a:bodyPr/>
          <a:lstStyle/>
          <a:p>
            <a:fld id="{0D62C6C6-63D9-46BD-80AB-CA9434DDB7E6}" type="slidenum">
              <a:rPr lang="en-GB" smtClean="0"/>
              <a:t>3</a:t>
            </a:fld>
            <a:endParaRPr lang="en-GB" dirty="0"/>
          </a:p>
        </p:txBody>
      </p:sp>
    </p:spTree>
    <p:extLst>
      <p:ext uri="{BB962C8B-B14F-4D97-AF65-F5344CB8AC3E}">
        <p14:creationId xmlns:p14="http://schemas.microsoft.com/office/powerpoint/2010/main" val="138564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Important distinction: </a:t>
            </a:r>
          </a:p>
          <a:p>
            <a:r>
              <a:rPr lang="en-GB" dirty="0"/>
              <a:t>The Scottish</a:t>
            </a:r>
            <a:r>
              <a:rPr lang="en-GB" baseline="0" dirty="0"/>
              <a:t> definition of trafficking does not require movement of the victim, unlike in England and Wales – it is a broader definition which encompasses most of what would be called “modern slavery” in England and Wales.</a:t>
            </a:r>
          </a:p>
          <a:p>
            <a:endParaRPr lang="en-GB" baseline="0" dirty="0"/>
          </a:p>
          <a:p>
            <a:r>
              <a:rPr lang="en-GB" baseline="0" dirty="0"/>
              <a:t>Note that “slavery servitude and forced or compulsory labour” is one type of exploitation covered by the offence.</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rPr>
              <a:t>Human Rights Convention: Convention for the Protection of Human Rights and Fundamental Freedoms agreed by the Council of Europe at Rome on 4 November 1950.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rPr>
              <a:t>Because “slavery servitude and forced or compulsory labour” is one type of exploitation covered by the human trafficking offence, in practice this offence applies where one of the “relevant actions” has not been established (which in most cases we anticipate it would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rPr>
              <a:t>The penalties for both offences are identical in the 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rPr>
              <a:t>On summary conviction, imprisonment for a term not exceeding 12 months or a fine not exceeding the statutory maximum (or both)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rPr>
              <a:t>On conviction or indictment, imprisonment for life or a fine (or both) </a:t>
            </a:r>
          </a:p>
          <a:p>
            <a:endParaRPr lang="en-GB" dirty="0"/>
          </a:p>
        </p:txBody>
      </p:sp>
      <p:sp>
        <p:nvSpPr>
          <p:cNvPr id="4" name="Slide Number Placeholder 3"/>
          <p:cNvSpPr>
            <a:spLocks noGrp="1"/>
          </p:cNvSpPr>
          <p:nvPr>
            <p:ph type="sldNum" sz="quarter" idx="10"/>
          </p:nvPr>
        </p:nvSpPr>
        <p:spPr/>
        <p:txBody>
          <a:bodyPr/>
          <a:lstStyle/>
          <a:p>
            <a:fld id="{0D62C6C6-63D9-46BD-80AB-CA9434DDB7E6}" type="slidenum">
              <a:rPr lang="en-GB" smtClean="0"/>
              <a:t>4</a:t>
            </a:fld>
            <a:endParaRPr lang="en-GB" dirty="0"/>
          </a:p>
        </p:txBody>
      </p:sp>
    </p:spTree>
    <p:extLst>
      <p:ext uri="{BB962C8B-B14F-4D97-AF65-F5344CB8AC3E}">
        <p14:creationId xmlns:p14="http://schemas.microsoft.com/office/powerpoint/2010/main" val="404869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0" i="0" u="none" strike="noStrike" kern="1200" cap="none" spc="0" normalizeH="0" baseline="0" noProof="0" dirty="0">
                <a:ln>
                  <a:noFill/>
                </a:ln>
                <a:solidFill>
                  <a:prstClr val="black"/>
                </a:solidFill>
                <a:effectLst/>
                <a:uLnTx/>
                <a:uFillTx/>
                <a:latin typeface="+mn-lt"/>
              </a:rPr>
              <a:t>Human trafficking and exploitation is happening in Scotland, and the number of identified victims is increasing every year.</a:t>
            </a:r>
          </a:p>
          <a:p>
            <a:endParaRPr kumimoji="0" lang="en-GB"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0" i="0" u="none" strike="noStrike" kern="1200" cap="none" spc="0" normalizeH="0" baseline="0" noProof="0" dirty="0">
                <a:ln>
                  <a:noFill/>
                </a:ln>
                <a:solidFill>
                  <a:prstClr val="black"/>
                </a:solidFill>
                <a:effectLst/>
                <a:uLnTx/>
                <a:uFillTx/>
                <a:latin typeface="+mn-lt"/>
              </a:rPr>
              <a:t>These are figures from the National Referral Mechanism (</a:t>
            </a:r>
            <a:r>
              <a:rPr kumimoji="0" lang="en-GB" sz="1200" b="0" i="0" u="none" strike="noStrike" kern="1200" cap="none" spc="0" normalizeH="0" baseline="0" noProof="0" dirty="0" err="1">
                <a:ln>
                  <a:noFill/>
                </a:ln>
                <a:solidFill>
                  <a:prstClr val="black"/>
                </a:solidFill>
                <a:effectLst/>
                <a:uLnTx/>
                <a:uFillTx/>
                <a:latin typeface="+mn-lt"/>
              </a:rPr>
              <a:t>NRM</a:t>
            </a:r>
            <a:r>
              <a:rPr kumimoji="0" lang="en-GB" sz="1200" b="0" i="0" u="none" strike="noStrike" kern="1200" cap="none" spc="0" normalizeH="0" baseline="0" noProof="0" dirty="0">
                <a:ln>
                  <a:noFill/>
                </a:ln>
                <a:solidFill>
                  <a:prstClr val="black"/>
                </a:solidFill>
                <a:effectLst/>
                <a:uLnTx/>
                <a:uFillTx/>
                <a:latin typeface="+mn-lt"/>
              </a:rPr>
              <a:t>), the UK’s mechanism for identifying victims of trafficking and exploitation and directing them to support. As such they show potential victims who have been identified in Scotland </a:t>
            </a:r>
            <a:r>
              <a:rPr kumimoji="0" lang="en-GB" sz="1200" b="0" i="0" u="sng" strike="noStrike" kern="1200" cap="none" spc="0" normalizeH="0" baseline="0" noProof="0" dirty="0">
                <a:ln>
                  <a:noFill/>
                </a:ln>
                <a:solidFill>
                  <a:prstClr val="black"/>
                </a:solidFill>
                <a:effectLst/>
                <a:uLnTx/>
                <a:uFillTx/>
                <a:latin typeface="+mn-lt"/>
              </a:rPr>
              <a:t>and who have consented to enter the </a:t>
            </a:r>
            <a:r>
              <a:rPr kumimoji="0" lang="en-GB" sz="1200" b="0" i="0" u="sng" strike="noStrike" kern="1200" cap="none" spc="0" normalizeH="0" baseline="0" noProof="0" dirty="0" err="1">
                <a:ln>
                  <a:noFill/>
                </a:ln>
                <a:solidFill>
                  <a:prstClr val="black"/>
                </a:solidFill>
                <a:effectLst/>
                <a:uLnTx/>
                <a:uFillTx/>
                <a:latin typeface="+mn-lt"/>
              </a:rPr>
              <a:t>NRM</a:t>
            </a:r>
            <a:r>
              <a:rPr kumimoji="0" lang="en-GB" sz="1200" b="0" i="0" u="sng" strike="noStrike" kern="1200" cap="none" spc="0" normalizeH="0" baseline="0" noProof="0" dirty="0">
                <a:ln>
                  <a:noFill/>
                </a:ln>
                <a:solidFill>
                  <a:prstClr val="black"/>
                </a:solidFill>
                <a:effectLst/>
                <a:uLnTx/>
                <a:uFillTx/>
                <a:latin typeface="+mn-lt"/>
              </a:rPr>
              <a:t> process</a:t>
            </a:r>
            <a:r>
              <a:rPr kumimoji="0" lang="en-GB" sz="1200" b="0" i="0" u="none" strike="noStrike" kern="1200" cap="none" spc="0" normalizeH="0" baseline="0" noProof="0" dirty="0">
                <a:ln>
                  <a:noFill/>
                </a:ln>
                <a:solidFill>
                  <a:prstClr val="black"/>
                </a:solidFill>
                <a:effectLst/>
                <a:uLnTx/>
                <a:uFillTx/>
                <a:latin typeface="+mn-lt"/>
              </a:rPr>
              <a:t>. Child victims do not need to consent, so should always be entered into the NRM, but adult survivors who do not consent are not included in these figures. Further information on the National Referral Mechanism can be found on the website of the National Crime Agency.</a:t>
            </a:r>
          </a:p>
          <a:p>
            <a:endParaRPr kumimoji="0" lang="en-GB"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0" i="0" u="none" strike="noStrike" kern="1200" cap="none" spc="0" normalizeH="0" baseline="0" noProof="0" dirty="0">
                <a:ln>
                  <a:noFill/>
                </a:ln>
                <a:solidFill>
                  <a:prstClr val="black"/>
                </a:solidFill>
                <a:effectLst/>
                <a:uLnTx/>
                <a:uFillTx/>
                <a:latin typeface="+mn-lt"/>
              </a:rPr>
              <a:t>Note the substantial increase from 2013 where 99 potential victims were identified to 228 in 2018. The spike in cases between 2016 to 2017 reflects the impact of awareness raising activity and media reporting since the new legislation and the launch of the Strategy.</a:t>
            </a:r>
          </a:p>
          <a:p>
            <a:endParaRPr lang="en-GB" dirty="0"/>
          </a:p>
        </p:txBody>
      </p:sp>
      <p:sp>
        <p:nvSpPr>
          <p:cNvPr id="4" name="Slide Number Placeholder 3"/>
          <p:cNvSpPr>
            <a:spLocks noGrp="1"/>
          </p:cNvSpPr>
          <p:nvPr>
            <p:ph type="sldNum" sz="quarter" idx="10"/>
          </p:nvPr>
        </p:nvSpPr>
        <p:spPr/>
        <p:txBody>
          <a:bodyPr/>
          <a:lstStyle/>
          <a:p>
            <a:fld id="{0D62C6C6-63D9-46BD-80AB-CA9434DDB7E6}" type="slidenum">
              <a:rPr lang="en-GB" smtClean="0"/>
              <a:t>5</a:t>
            </a:fld>
            <a:endParaRPr lang="en-GB" dirty="0"/>
          </a:p>
        </p:txBody>
      </p:sp>
    </p:spTree>
    <p:extLst>
      <p:ext uri="{BB962C8B-B14F-4D97-AF65-F5344CB8AC3E}">
        <p14:creationId xmlns:p14="http://schemas.microsoft.com/office/powerpoint/2010/main" val="4048693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buFont typeface="Wingdings" panose="05000000000000000000" pitchFamily="2" charset="2"/>
              <a:buNone/>
            </a:pPr>
            <a:r>
              <a:rPr lang="en-GB" sz="1200" baseline="0" dirty="0"/>
              <a:t>The recent numbers reflect an increase in male </a:t>
            </a:r>
            <a:r>
              <a:rPr lang="en-GB" sz="1200" baseline="0" dirty="0" err="1"/>
              <a:t>NRM</a:t>
            </a:r>
            <a:r>
              <a:rPr lang="en-GB" sz="1200" baseline="0" dirty="0"/>
              <a:t> referrals as a proportion of the overall total and a significant increase since 2013 across all categories. </a:t>
            </a:r>
          </a:p>
          <a:p>
            <a:pPr>
              <a:buFont typeface="Wingdings" panose="05000000000000000000" pitchFamily="2" charset="2"/>
              <a:buNone/>
            </a:pPr>
            <a:endParaRPr lang="en-GB" sz="1200"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t>These numbers are likely</a:t>
            </a:r>
            <a:r>
              <a:rPr lang="en-GB" sz="1200" baseline="0" dirty="0"/>
              <a:t> to be the t</a:t>
            </a:r>
            <a:r>
              <a:rPr lang="en-GB" sz="1200" dirty="0"/>
              <a:t>ip</a:t>
            </a:r>
            <a:r>
              <a:rPr lang="en-GB" sz="1200" baseline="0" dirty="0"/>
              <a:t> of the iceberg. Estimates suggest that around </a:t>
            </a:r>
            <a:r>
              <a:rPr lang="en-GB" sz="1200" dirty="0">
                <a:solidFill>
                  <a:srgbClr val="FF0000"/>
                </a:solidFill>
              </a:rPr>
              <a:t>25 million people are in slavery or</a:t>
            </a:r>
            <a:r>
              <a:rPr lang="en-GB" sz="1200" baseline="0" dirty="0">
                <a:solidFill>
                  <a:srgbClr val="FF0000"/>
                </a:solidFill>
              </a:rPr>
              <a:t> </a:t>
            </a:r>
            <a:r>
              <a:rPr lang="en-GB" sz="1200" dirty="0">
                <a:solidFill>
                  <a:srgbClr val="FF0000"/>
                </a:solidFill>
              </a:rPr>
              <a:t>forced labour globally.</a:t>
            </a:r>
          </a:p>
          <a:p>
            <a:endParaRPr lang="en-GB" dirty="0"/>
          </a:p>
        </p:txBody>
      </p:sp>
      <p:sp>
        <p:nvSpPr>
          <p:cNvPr id="4" name="Slide Number Placeholder 3"/>
          <p:cNvSpPr>
            <a:spLocks noGrp="1"/>
          </p:cNvSpPr>
          <p:nvPr>
            <p:ph type="sldNum" sz="quarter" idx="10"/>
          </p:nvPr>
        </p:nvSpPr>
        <p:spPr/>
        <p:txBody>
          <a:bodyPr/>
          <a:lstStyle/>
          <a:p>
            <a:fld id="{A04489F2-B615-46BD-9ABF-24D624C81A96}" type="slidenum">
              <a:rPr lang="en-GB" smtClean="0"/>
              <a:t>6</a:t>
            </a:fld>
            <a:endParaRPr lang="en-GB"/>
          </a:p>
        </p:txBody>
      </p:sp>
    </p:spTree>
    <p:extLst>
      <p:ext uri="{BB962C8B-B14F-4D97-AF65-F5344CB8AC3E}">
        <p14:creationId xmlns:p14="http://schemas.microsoft.com/office/powerpoint/2010/main" val="176216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Domestic servitude </a:t>
            </a:r>
            <a:r>
              <a:rPr lang="en-GB" dirty="0"/>
              <a:t>involves the victim being forced to work in private households. Their movement will often be restricted and they will be forced to perform household tasks such as child care and house-keeping over long hours and for little if any pay. Victims will lead very isolated lives and have little or no unsupervised freedom. Their own privacy and comfort will be minimal, often sleeping on a mattress on the floor in an open part of the house. In the rare circumstances where victims receive a wage it will be heavily reduced, as they are charged for food and accommodation.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u="sng" dirty="0"/>
              <a:t>Forced</a:t>
            </a:r>
            <a:r>
              <a:rPr lang="en-GB" u="sng" baseline="0" dirty="0"/>
              <a:t> or</a:t>
            </a:r>
            <a:r>
              <a:rPr lang="en-GB" u="sng" dirty="0"/>
              <a:t> compulsory labour </a:t>
            </a:r>
            <a:r>
              <a:rPr lang="en-GB" dirty="0"/>
              <a:t>involves victims being compelled to work very long hours, often in hard conditions without relevant training and equipment, ­and to hand over the majority if not all of their wages to their traffickers. Forced labour crucially implies the use of coercion and lack of freedom of choice for the victim. In many cases victims are subjected to verbal threats or violence to achieve compliance.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Often large numbers of people are housed in single dwellings and there is evidence of ‘hot bunking’, where a returning shift takes up the sleeping accommodation of those starting the next shift.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Labour exploitation can cover a wide range of work, but areas that come up a lot include: construction sites, hand car washes, nail bars, fishing, restaurants and takeaways. It can also include criminal activity such as cannabis cultivation and county lines/drug trafficking.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u="sng" dirty="0"/>
              <a:t>Sexual exploitation </a:t>
            </a:r>
            <a:r>
              <a:rPr lang="en-GB" dirty="0"/>
              <a:t>involves any non-consensual or abusive sexual acts performed without a victim’s permission. This includes prostitution, escort work and pornography. Women, men and children of both sexes can be victims, though the overwhelming</a:t>
            </a:r>
            <a:r>
              <a:rPr lang="en-GB" baseline="0" dirty="0"/>
              <a:t> majority of victims are female</a:t>
            </a:r>
            <a:r>
              <a:rPr lang="en-GB" dirty="0"/>
              <a:t>. Many will have been deceived with promises of a better life and then controlled through violence and abuse. It is also possible to exploit a person who consensually engages in providing sexual services.</a:t>
            </a:r>
            <a:endParaRPr lang="en-GB" baseline="0" dirty="0"/>
          </a:p>
          <a:p>
            <a:endParaRPr lang="en-GB" dirty="0"/>
          </a:p>
        </p:txBody>
      </p:sp>
      <p:sp>
        <p:nvSpPr>
          <p:cNvPr id="4" name="Slide Number Placeholder 3"/>
          <p:cNvSpPr>
            <a:spLocks noGrp="1"/>
          </p:cNvSpPr>
          <p:nvPr>
            <p:ph type="sldNum" sz="quarter" idx="10"/>
          </p:nvPr>
        </p:nvSpPr>
        <p:spPr/>
        <p:txBody>
          <a:bodyPr/>
          <a:lstStyle/>
          <a:p>
            <a:fld id="{A04489F2-B615-46BD-9ABF-24D624C81A96}" type="slidenum">
              <a:rPr lang="en-GB" smtClean="0"/>
              <a:t>7</a:t>
            </a:fld>
            <a:endParaRPr lang="en-GB"/>
          </a:p>
        </p:txBody>
      </p:sp>
    </p:spTree>
    <p:extLst>
      <p:ext uri="{BB962C8B-B14F-4D97-AF65-F5344CB8AC3E}">
        <p14:creationId xmlns:p14="http://schemas.microsoft.com/office/powerpoint/2010/main" val="200486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baseline="0" dirty="0"/>
              <a:t>Again these figures are for victims entering the </a:t>
            </a:r>
            <a:r>
              <a:rPr lang="en-GB" baseline="0" dirty="0" err="1"/>
              <a:t>NRM</a:t>
            </a:r>
            <a:r>
              <a:rPr lang="en-GB" baseline="0" dirty="0"/>
              <a:t> from Scotland. These figures cover 2018.</a:t>
            </a:r>
          </a:p>
          <a:p>
            <a:endParaRPr lang="en-GB" baseline="0" dirty="0"/>
          </a:p>
          <a:p>
            <a:r>
              <a:rPr lang="en-GB" baseline="0" dirty="0"/>
              <a:t>Key messages in these figures:</a:t>
            </a:r>
          </a:p>
          <a:p>
            <a:pPr marL="171450" indent="-171450">
              <a:buFont typeface="Arial" panose="020B0604020202020204" pitchFamily="34" charset="0"/>
              <a:buChar char="•"/>
            </a:pPr>
            <a:r>
              <a:rPr lang="en-GB" baseline="0" dirty="0"/>
              <a:t>The majority of adult female victims are for sexual exploitation (78%)</a:t>
            </a:r>
          </a:p>
          <a:p>
            <a:pPr marL="171450" indent="-171450">
              <a:buFont typeface="Arial" panose="020B0604020202020204" pitchFamily="34" charset="0"/>
              <a:buChar char="•"/>
            </a:pPr>
            <a:r>
              <a:rPr lang="en-GB" baseline="0" dirty="0"/>
              <a:t>The vast majority of adult male victims are for labour exploitation (86%)</a:t>
            </a:r>
          </a:p>
          <a:p>
            <a:pPr marL="171450" indent="-171450">
              <a:buFont typeface="Arial" panose="020B0604020202020204" pitchFamily="34" charset="0"/>
              <a:buChar char="•"/>
            </a:pPr>
            <a:r>
              <a:rPr lang="en-GB" baseline="0" dirty="0"/>
              <a:t>The majority of male child victims are for labour exploitation as well (94%)</a:t>
            </a:r>
          </a:p>
          <a:p>
            <a:pPr marL="171450" indent="-171450">
              <a:buFont typeface="Arial" panose="020B0604020202020204" pitchFamily="34" charset="0"/>
              <a:buChar char="•"/>
            </a:pPr>
            <a:r>
              <a:rPr lang="en-GB" baseline="0" dirty="0"/>
              <a:t>One in every two female child victims are for sexual exploitation (50%)</a:t>
            </a:r>
          </a:p>
          <a:p>
            <a:pPr marL="171450" indent="-171450">
              <a:buFont typeface="Arial" panose="020B0604020202020204" pitchFamily="34" charset="0"/>
              <a:buChar char="•"/>
            </a:pPr>
            <a:r>
              <a:rPr lang="en-GB" baseline="0" dirty="0"/>
              <a:t>There were no victims of trafficking for organ removal in Scotland in 2018</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indent="0">
              <a:buFont typeface="Arial" panose="020B0604020202020204" pitchFamily="34" charset="0"/>
              <a:buNone/>
            </a:pPr>
            <a:r>
              <a:rPr lang="en-GB" baseline="0" dirty="0"/>
              <a:t>Note that for the purposes of trafficking, a child is defined as under 18 – this is different to most contexts.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Overall, the most common reason for trafficking was labour exploitation, with 58% of cases – almost double that of sexual exploitation, which is the next most common.</a:t>
            </a:r>
          </a:p>
          <a:p>
            <a:pPr marL="0" indent="0">
              <a:buFont typeface="Arial" panose="020B0604020202020204" pitchFamily="34" charset="0"/>
              <a:buNone/>
            </a:pPr>
            <a:endParaRPr lang="en-GB" baseline="0" dirty="0"/>
          </a:p>
          <a:p>
            <a:r>
              <a:rPr lang="en-GB" sz="1200" dirty="0"/>
              <a:t>The most common nationalities of adult victims in Scotland in 2018 were Vietnamese and</a:t>
            </a:r>
            <a:r>
              <a:rPr lang="en-GB" sz="1200" baseline="0" dirty="0"/>
              <a:t> then</a:t>
            </a:r>
            <a:r>
              <a:rPr lang="en-GB" sz="1200" dirty="0"/>
              <a:t> Chinese.</a:t>
            </a:r>
            <a:r>
              <a:rPr lang="en-GB" sz="1200" baseline="0" dirty="0"/>
              <a:t> The most common European countries were Romania , Albania, Poland and Slovakia.</a:t>
            </a:r>
            <a:endParaRPr lang="en-GB" sz="1200" dirty="0"/>
          </a:p>
          <a:p>
            <a:endParaRPr lang="en-GB" baseline="0" dirty="0"/>
          </a:p>
        </p:txBody>
      </p:sp>
      <p:sp>
        <p:nvSpPr>
          <p:cNvPr id="4" name="Slide Number Placeholder 3"/>
          <p:cNvSpPr>
            <a:spLocks noGrp="1"/>
          </p:cNvSpPr>
          <p:nvPr>
            <p:ph type="sldNum" sz="quarter" idx="10"/>
          </p:nvPr>
        </p:nvSpPr>
        <p:spPr/>
        <p:txBody>
          <a:bodyPr/>
          <a:lstStyle/>
          <a:p>
            <a:fld id="{A04489F2-B615-46BD-9ABF-24D624C81A96}" type="slidenum">
              <a:rPr lang="en-GB" smtClean="0"/>
              <a:t>8</a:t>
            </a:fld>
            <a:endParaRPr lang="en-GB"/>
          </a:p>
        </p:txBody>
      </p:sp>
    </p:spTree>
    <p:extLst>
      <p:ext uri="{BB962C8B-B14F-4D97-AF65-F5344CB8AC3E}">
        <p14:creationId xmlns:p14="http://schemas.microsoft.com/office/powerpoint/2010/main" val="213678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Human</a:t>
            </a:r>
            <a:r>
              <a:rPr lang="en-GB" baseline="0" dirty="0"/>
              <a:t> trafficking victims have been identified across all local authorities in Scotland. </a:t>
            </a:r>
          </a:p>
          <a:p>
            <a:endParaRPr lang="en-GB" baseline="0" dirty="0"/>
          </a:p>
          <a:p>
            <a:r>
              <a:rPr lang="en-GB" baseline="0" dirty="0"/>
              <a:t>In this image, the yellow areas show local authorities where survivors have been recovered, and the red markers show specific locations were trafficking has been identified.</a:t>
            </a:r>
          </a:p>
          <a:p>
            <a:endParaRPr lang="en-GB" baseline="0" dirty="0"/>
          </a:p>
          <a:p>
            <a:r>
              <a:rPr lang="en-GB" baseline="0" dirty="0"/>
              <a:t>This issue is not just confined to specific areas – it is happening in communities across the country.</a:t>
            </a:r>
            <a:endParaRPr lang="en-GB" dirty="0"/>
          </a:p>
        </p:txBody>
      </p:sp>
      <p:sp>
        <p:nvSpPr>
          <p:cNvPr id="4" name="Slide Number Placeholder 3"/>
          <p:cNvSpPr>
            <a:spLocks noGrp="1"/>
          </p:cNvSpPr>
          <p:nvPr>
            <p:ph type="sldNum" sz="quarter" idx="10"/>
          </p:nvPr>
        </p:nvSpPr>
        <p:spPr/>
        <p:txBody>
          <a:bodyPr/>
          <a:lstStyle/>
          <a:p>
            <a:fld id="{0D62C6C6-63D9-46BD-80AB-CA9434DDB7E6}"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101460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GB"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4"/>
          <p:cNvSpPr>
            <a:spLocks noGrp="1" noChangeArrowheads="1"/>
          </p:cNvSpPr>
          <p:nvPr>
            <p:ph type="sldNum" sz="quarter" idx="12"/>
          </p:nvPr>
        </p:nvSpPr>
        <p:spPr>
          <a:ln/>
        </p:spPr>
        <p:txBody>
          <a:bodyPr/>
          <a:lstStyle>
            <a:lvl1pPr>
              <a:defRPr/>
            </a:lvl1pPr>
          </a:lstStyle>
          <a:p>
            <a:pPr>
              <a:defRPr/>
            </a:pPr>
            <a:fld id="{0EC056C7-CC53-4C58-BB42-6A7FBFAE93D7}" type="slidenum">
              <a:rPr lang="en-GB"/>
              <a:pPr>
                <a:defRPr/>
              </a:pPr>
              <a:t>‹#›</a:t>
            </a:fld>
            <a:endParaRPr lang="en-GB" dirty="0"/>
          </a:p>
        </p:txBody>
      </p:sp>
    </p:spTree>
    <p:extLst>
      <p:ext uri="{BB962C8B-B14F-4D97-AF65-F5344CB8AC3E}">
        <p14:creationId xmlns:p14="http://schemas.microsoft.com/office/powerpoint/2010/main" val="159751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GB"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4"/>
          <p:cNvSpPr>
            <a:spLocks noGrp="1" noChangeArrowheads="1"/>
          </p:cNvSpPr>
          <p:nvPr>
            <p:ph type="sldNum" sz="quarter" idx="12"/>
          </p:nvPr>
        </p:nvSpPr>
        <p:spPr>
          <a:ln/>
        </p:spPr>
        <p:txBody>
          <a:bodyPr/>
          <a:lstStyle>
            <a:lvl1pPr>
              <a:defRPr/>
            </a:lvl1pPr>
          </a:lstStyle>
          <a:p>
            <a:pPr>
              <a:defRPr/>
            </a:pPr>
            <a:fld id="{C1228F1D-6785-4D12-BF18-C1CD90FB4531}" type="slidenum">
              <a:rPr lang="en-GB"/>
              <a:pPr>
                <a:defRPr/>
              </a:pPr>
              <a:t>‹#›</a:t>
            </a:fld>
            <a:endParaRPr lang="en-GB" dirty="0"/>
          </a:p>
        </p:txBody>
      </p:sp>
    </p:spTree>
    <p:extLst>
      <p:ext uri="{BB962C8B-B14F-4D97-AF65-F5344CB8AC3E}">
        <p14:creationId xmlns:p14="http://schemas.microsoft.com/office/powerpoint/2010/main" val="51347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GB"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4"/>
          <p:cNvSpPr>
            <a:spLocks noGrp="1" noChangeArrowheads="1"/>
          </p:cNvSpPr>
          <p:nvPr>
            <p:ph type="sldNum" sz="quarter" idx="12"/>
          </p:nvPr>
        </p:nvSpPr>
        <p:spPr>
          <a:ln/>
        </p:spPr>
        <p:txBody>
          <a:bodyPr/>
          <a:lstStyle>
            <a:lvl1pPr>
              <a:defRPr/>
            </a:lvl1pPr>
          </a:lstStyle>
          <a:p>
            <a:pPr>
              <a:defRPr/>
            </a:pPr>
            <a:fld id="{83E51650-EAAB-49C3-8424-DA0058488369}" type="slidenum">
              <a:rPr lang="en-GB"/>
              <a:pPr>
                <a:defRPr/>
              </a:pPr>
              <a:t>‹#›</a:t>
            </a:fld>
            <a:endParaRPr lang="en-GB" dirty="0"/>
          </a:p>
        </p:txBody>
      </p:sp>
    </p:spTree>
    <p:extLst>
      <p:ext uri="{BB962C8B-B14F-4D97-AF65-F5344CB8AC3E}">
        <p14:creationId xmlns:p14="http://schemas.microsoft.com/office/powerpoint/2010/main" val="1499703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E0E6F00B-D21E-4B6A-B081-570DB78EE955}" type="slidenum">
              <a:rPr lang="en-GB"/>
              <a:pPr>
                <a:defRPr/>
              </a:pPr>
              <a:t>‹#›</a:t>
            </a:fld>
            <a:endParaRPr lang="en-GB" dirty="0"/>
          </a:p>
        </p:txBody>
      </p:sp>
    </p:spTree>
    <p:extLst>
      <p:ext uri="{BB962C8B-B14F-4D97-AF65-F5344CB8AC3E}">
        <p14:creationId xmlns:p14="http://schemas.microsoft.com/office/powerpoint/2010/main" val="3183554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426DAC2-69B3-4999-9496-075BB5BFC128}" type="slidenum">
              <a:rPr lang="en-GB"/>
              <a:pPr>
                <a:defRPr/>
              </a:pPr>
              <a:t>‹#›</a:t>
            </a:fld>
            <a:endParaRPr lang="en-GB" dirty="0"/>
          </a:p>
        </p:txBody>
      </p:sp>
    </p:spTree>
    <p:extLst>
      <p:ext uri="{BB962C8B-B14F-4D97-AF65-F5344CB8AC3E}">
        <p14:creationId xmlns:p14="http://schemas.microsoft.com/office/powerpoint/2010/main" val="2934274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B35E948-9242-41F8-BA5D-F7A937F399FD}" type="slidenum">
              <a:rPr lang="en-GB"/>
              <a:pPr>
                <a:defRPr/>
              </a:pPr>
              <a:t>‹#›</a:t>
            </a:fld>
            <a:endParaRPr lang="en-GB" dirty="0"/>
          </a:p>
        </p:txBody>
      </p:sp>
    </p:spTree>
    <p:extLst>
      <p:ext uri="{BB962C8B-B14F-4D97-AF65-F5344CB8AC3E}">
        <p14:creationId xmlns:p14="http://schemas.microsoft.com/office/powerpoint/2010/main" val="3562507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997201"/>
            <a:ext cx="4032251" cy="312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1850" y="2997201"/>
            <a:ext cx="4033839" cy="312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2087942-5A7A-4F11-9136-5987D77FF137}" type="slidenum">
              <a:rPr lang="en-GB"/>
              <a:pPr>
                <a:defRPr/>
              </a:pPr>
              <a:t>‹#›</a:t>
            </a:fld>
            <a:endParaRPr lang="en-GB" dirty="0"/>
          </a:p>
        </p:txBody>
      </p:sp>
    </p:spTree>
    <p:extLst>
      <p:ext uri="{BB962C8B-B14F-4D97-AF65-F5344CB8AC3E}">
        <p14:creationId xmlns:p14="http://schemas.microsoft.com/office/powerpoint/2010/main" val="278514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25698954-8749-4C0B-8D08-1FEF98BC0859}" type="slidenum">
              <a:rPr lang="en-GB"/>
              <a:pPr>
                <a:defRPr/>
              </a:pPr>
              <a:t>‹#›</a:t>
            </a:fld>
            <a:endParaRPr lang="en-GB" dirty="0"/>
          </a:p>
        </p:txBody>
      </p:sp>
    </p:spTree>
    <p:extLst>
      <p:ext uri="{BB962C8B-B14F-4D97-AF65-F5344CB8AC3E}">
        <p14:creationId xmlns:p14="http://schemas.microsoft.com/office/powerpoint/2010/main" val="152106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0261893A-E87E-4F75-87ED-BD6B6BC362F0}" type="slidenum">
              <a:rPr lang="en-GB"/>
              <a:pPr>
                <a:defRPr/>
              </a:pPr>
              <a:t>‹#›</a:t>
            </a:fld>
            <a:endParaRPr lang="en-GB" dirty="0"/>
          </a:p>
        </p:txBody>
      </p:sp>
    </p:spTree>
    <p:extLst>
      <p:ext uri="{BB962C8B-B14F-4D97-AF65-F5344CB8AC3E}">
        <p14:creationId xmlns:p14="http://schemas.microsoft.com/office/powerpoint/2010/main" val="62577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06872EEE-88C5-4C11-ABE9-C65504203535}" type="slidenum">
              <a:rPr lang="en-GB"/>
              <a:pPr>
                <a:defRPr/>
              </a:pPr>
              <a:t>‹#›</a:t>
            </a:fld>
            <a:endParaRPr lang="en-GB" dirty="0"/>
          </a:p>
        </p:txBody>
      </p:sp>
    </p:spTree>
    <p:extLst>
      <p:ext uri="{BB962C8B-B14F-4D97-AF65-F5344CB8AC3E}">
        <p14:creationId xmlns:p14="http://schemas.microsoft.com/office/powerpoint/2010/main" val="540223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E9D5F70F-FF41-43B9-8325-B1D54584F38C}" type="slidenum">
              <a:rPr lang="en-GB"/>
              <a:pPr>
                <a:defRPr/>
              </a:pPr>
              <a:t>‹#›</a:t>
            </a:fld>
            <a:endParaRPr lang="en-GB" dirty="0"/>
          </a:p>
        </p:txBody>
      </p:sp>
    </p:spTree>
    <p:extLst>
      <p:ext uri="{BB962C8B-B14F-4D97-AF65-F5344CB8AC3E}">
        <p14:creationId xmlns:p14="http://schemas.microsoft.com/office/powerpoint/2010/main" val="22253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GB"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4"/>
          <p:cNvSpPr>
            <a:spLocks noGrp="1" noChangeArrowheads="1"/>
          </p:cNvSpPr>
          <p:nvPr>
            <p:ph type="sldNum" sz="quarter" idx="12"/>
          </p:nvPr>
        </p:nvSpPr>
        <p:spPr>
          <a:ln/>
        </p:spPr>
        <p:txBody>
          <a:bodyPr/>
          <a:lstStyle>
            <a:lvl1pPr>
              <a:defRPr/>
            </a:lvl1pPr>
          </a:lstStyle>
          <a:p>
            <a:pPr>
              <a:defRPr/>
            </a:pPr>
            <a:fld id="{EBAE0BB0-B500-445C-81F2-684AB8FF382B}" type="slidenum">
              <a:rPr lang="en-GB"/>
              <a:pPr>
                <a:defRPr/>
              </a:pPr>
              <a:t>‹#›</a:t>
            </a:fld>
            <a:endParaRPr lang="en-GB" dirty="0"/>
          </a:p>
        </p:txBody>
      </p:sp>
    </p:spTree>
    <p:extLst>
      <p:ext uri="{BB962C8B-B14F-4D97-AF65-F5344CB8AC3E}">
        <p14:creationId xmlns:p14="http://schemas.microsoft.com/office/powerpoint/2010/main" val="3169859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3C98B34-0DDE-4CD3-B036-2CC819786D72}" type="slidenum">
              <a:rPr lang="en-GB"/>
              <a:pPr>
                <a:defRPr/>
              </a:pPr>
              <a:t>‹#›</a:t>
            </a:fld>
            <a:endParaRPr lang="en-GB" dirty="0"/>
          </a:p>
        </p:txBody>
      </p:sp>
    </p:spTree>
    <p:extLst>
      <p:ext uri="{BB962C8B-B14F-4D97-AF65-F5344CB8AC3E}">
        <p14:creationId xmlns:p14="http://schemas.microsoft.com/office/powerpoint/2010/main" val="799935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805F1B5A-726D-4923-ACFC-B59A097E0D21}" type="slidenum">
              <a:rPr lang="en-GB"/>
              <a:pPr>
                <a:defRPr/>
              </a:pPr>
              <a:t>‹#›</a:t>
            </a:fld>
            <a:endParaRPr lang="en-GB" dirty="0"/>
          </a:p>
        </p:txBody>
      </p:sp>
    </p:spTree>
    <p:extLst>
      <p:ext uri="{BB962C8B-B14F-4D97-AF65-F5344CB8AC3E}">
        <p14:creationId xmlns:p14="http://schemas.microsoft.com/office/powerpoint/2010/main" val="1598457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6" y="1700214"/>
            <a:ext cx="2058988" cy="44259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700214"/>
            <a:ext cx="6029325" cy="4425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D664879-CAE8-42CD-B999-B25222987B37}" type="slidenum">
              <a:rPr lang="en-GB"/>
              <a:pPr>
                <a:defRPr/>
              </a:pPr>
              <a:t>‹#›</a:t>
            </a:fld>
            <a:endParaRPr lang="en-GB" dirty="0"/>
          </a:p>
        </p:txBody>
      </p:sp>
    </p:spTree>
    <p:extLst>
      <p:ext uri="{BB962C8B-B14F-4D97-AF65-F5344CB8AC3E}">
        <p14:creationId xmlns:p14="http://schemas.microsoft.com/office/powerpoint/2010/main" val="87161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8AEE46C-3004-497E-B655-53332238A943}" type="slidenum">
              <a:rPr lang="en-GB"/>
              <a:pPr>
                <a:defRPr/>
              </a:pPr>
              <a:t>‹#›</a:t>
            </a:fld>
            <a:endParaRPr lang="en-GB" dirty="0"/>
          </a:p>
        </p:txBody>
      </p:sp>
    </p:spTree>
    <p:extLst>
      <p:ext uri="{BB962C8B-B14F-4D97-AF65-F5344CB8AC3E}">
        <p14:creationId xmlns:p14="http://schemas.microsoft.com/office/powerpoint/2010/main" val="3009409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97EFBB2B-8761-4EC8-BBCC-7A4621E10A7E}" type="slidenum">
              <a:rPr lang="en-GB"/>
              <a:pPr>
                <a:defRPr/>
              </a:pPr>
              <a:t>‹#›</a:t>
            </a:fld>
            <a:endParaRPr lang="en-GB" dirty="0"/>
          </a:p>
        </p:txBody>
      </p:sp>
    </p:spTree>
    <p:extLst>
      <p:ext uri="{BB962C8B-B14F-4D97-AF65-F5344CB8AC3E}">
        <p14:creationId xmlns:p14="http://schemas.microsoft.com/office/powerpoint/2010/main" val="2007814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8A182E3-7948-44A8-8CA8-73ED90F68E4B}" type="slidenum">
              <a:rPr lang="en-GB"/>
              <a:pPr>
                <a:defRPr/>
              </a:pPr>
              <a:t>‹#›</a:t>
            </a:fld>
            <a:endParaRPr lang="en-GB" dirty="0"/>
          </a:p>
        </p:txBody>
      </p:sp>
    </p:spTree>
    <p:extLst>
      <p:ext uri="{BB962C8B-B14F-4D97-AF65-F5344CB8AC3E}">
        <p14:creationId xmlns:p14="http://schemas.microsoft.com/office/powerpoint/2010/main" val="2798626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2" y="2852739"/>
            <a:ext cx="4032251" cy="3346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2964" y="2852739"/>
            <a:ext cx="4033837" cy="3346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0DC955B8-9524-4A3B-ABE5-570FBEC5F9C9}" type="slidenum">
              <a:rPr lang="en-GB"/>
              <a:pPr>
                <a:defRPr/>
              </a:pPr>
              <a:t>‹#›</a:t>
            </a:fld>
            <a:endParaRPr lang="en-GB" dirty="0"/>
          </a:p>
        </p:txBody>
      </p:sp>
    </p:spTree>
    <p:extLst>
      <p:ext uri="{BB962C8B-B14F-4D97-AF65-F5344CB8AC3E}">
        <p14:creationId xmlns:p14="http://schemas.microsoft.com/office/powerpoint/2010/main" val="4121161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C47D25DA-DA3F-4756-A595-B37F3BEF1F77}" type="slidenum">
              <a:rPr lang="en-GB"/>
              <a:pPr>
                <a:defRPr/>
              </a:pPr>
              <a:t>‹#›</a:t>
            </a:fld>
            <a:endParaRPr lang="en-GB" dirty="0"/>
          </a:p>
        </p:txBody>
      </p:sp>
    </p:spTree>
    <p:extLst>
      <p:ext uri="{BB962C8B-B14F-4D97-AF65-F5344CB8AC3E}">
        <p14:creationId xmlns:p14="http://schemas.microsoft.com/office/powerpoint/2010/main" val="740564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949E7DAE-4F58-4C75-9B4F-93A023FB37D3}" type="slidenum">
              <a:rPr lang="en-GB"/>
              <a:pPr>
                <a:defRPr/>
              </a:pPr>
              <a:t>‹#›</a:t>
            </a:fld>
            <a:endParaRPr lang="en-GB" dirty="0"/>
          </a:p>
        </p:txBody>
      </p:sp>
    </p:spTree>
    <p:extLst>
      <p:ext uri="{BB962C8B-B14F-4D97-AF65-F5344CB8AC3E}">
        <p14:creationId xmlns:p14="http://schemas.microsoft.com/office/powerpoint/2010/main" val="3903650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0D5DF46D-648B-4810-9DB3-E0DC46A17DCF}" type="slidenum">
              <a:rPr lang="en-GB"/>
              <a:pPr>
                <a:defRPr/>
              </a:pPr>
              <a:t>‹#›</a:t>
            </a:fld>
            <a:endParaRPr lang="en-GB" dirty="0"/>
          </a:p>
        </p:txBody>
      </p:sp>
    </p:spTree>
    <p:extLst>
      <p:ext uri="{BB962C8B-B14F-4D97-AF65-F5344CB8AC3E}">
        <p14:creationId xmlns:p14="http://schemas.microsoft.com/office/powerpoint/2010/main" val="318143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GB"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4"/>
          <p:cNvSpPr>
            <a:spLocks noGrp="1" noChangeArrowheads="1"/>
          </p:cNvSpPr>
          <p:nvPr>
            <p:ph type="sldNum" sz="quarter" idx="12"/>
          </p:nvPr>
        </p:nvSpPr>
        <p:spPr>
          <a:ln/>
        </p:spPr>
        <p:txBody>
          <a:bodyPr/>
          <a:lstStyle>
            <a:lvl1pPr>
              <a:defRPr/>
            </a:lvl1pPr>
          </a:lstStyle>
          <a:p>
            <a:pPr>
              <a:defRPr/>
            </a:pPr>
            <a:fld id="{E117BEC0-B423-49E7-B683-03CABA034319}" type="slidenum">
              <a:rPr lang="en-GB"/>
              <a:pPr>
                <a:defRPr/>
              </a:pPr>
              <a:t>‹#›</a:t>
            </a:fld>
            <a:endParaRPr lang="en-GB" dirty="0"/>
          </a:p>
        </p:txBody>
      </p:sp>
    </p:spTree>
    <p:extLst>
      <p:ext uri="{BB962C8B-B14F-4D97-AF65-F5344CB8AC3E}">
        <p14:creationId xmlns:p14="http://schemas.microsoft.com/office/powerpoint/2010/main" val="2071038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4EA3C04-C64D-4A6C-8E80-2527267A6A37}" type="slidenum">
              <a:rPr lang="en-GB"/>
              <a:pPr>
                <a:defRPr/>
              </a:pPr>
              <a:t>‹#›</a:t>
            </a:fld>
            <a:endParaRPr lang="en-GB" dirty="0"/>
          </a:p>
        </p:txBody>
      </p:sp>
    </p:spTree>
    <p:extLst>
      <p:ext uri="{BB962C8B-B14F-4D97-AF65-F5344CB8AC3E}">
        <p14:creationId xmlns:p14="http://schemas.microsoft.com/office/powerpoint/2010/main" val="3725983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1DC99D6-7756-4621-BDBD-01AA2732512C}" type="slidenum">
              <a:rPr lang="en-GB"/>
              <a:pPr>
                <a:defRPr/>
              </a:pPr>
              <a:t>‹#›</a:t>
            </a:fld>
            <a:endParaRPr lang="en-GB" dirty="0"/>
          </a:p>
        </p:txBody>
      </p:sp>
    </p:spTree>
    <p:extLst>
      <p:ext uri="{BB962C8B-B14F-4D97-AF65-F5344CB8AC3E}">
        <p14:creationId xmlns:p14="http://schemas.microsoft.com/office/powerpoint/2010/main" val="2216260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CE50CCB-66C4-4D68-835A-24CB0E83E261}" type="slidenum">
              <a:rPr lang="en-GB"/>
              <a:pPr>
                <a:defRPr/>
              </a:pPr>
              <a:t>‹#›</a:t>
            </a:fld>
            <a:endParaRPr lang="en-GB" dirty="0"/>
          </a:p>
        </p:txBody>
      </p:sp>
    </p:spTree>
    <p:extLst>
      <p:ext uri="{BB962C8B-B14F-4D97-AF65-F5344CB8AC3E}">
        <p14:creationId xmlns:p14="http://schemas.microsoft.com/office/powerpoint/2010/main" val="3714353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1628776"/>
            <a:ext cx="2057400" cy="45704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1628776"/>
            <a:ext cx="6019800" cy="4570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BE840F4-BA72-4E6F-B72E-0CE9D5B7F43F}" type="slidenum">
              <a:rPr lang="en-GB"/>
              <a:pPr>
                <a:defRPr/>
              </a:pPr>
              <a:t>‹#›</a:t>
            </a:fld>
            <a:endParaRPr lang="en-GB" dirty="0"/>
          </a:p>
        </p:txBody>
      </p:sp>
    </p:spTree>
    <p:extLst>
      <p:ext uri="{BB962C8B-B14F-4D97-AF65-F5344CB8AC3E}">
        <p14:creationId xmlns:p14="http://schemas.microsoft.com/office/powerpoint/2010/main" val="4086806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9469" y="1439614"/>
            <a:ext cx="3332867" cy="3309294"/>
          </a:xfrm>
          <a:prstGeom prst="rect">
            <a:avLst/>
          </a:prstGeom>
        </p:spPr>
        <p:txBody>
          <a:bodyPr/>
          <a:lstStyle>
            <a:lvl1pPr algn="l">
              <a:defRPr sz="3200" b="1" i="0"/>
            </a:lvl1pPr>
          </a:lstStyle>
          <a:p>
            <a:r>
              <a:rPr lang="en-US"/>
              <a:t>Click to edit Master title style</a:t>
            </a:r>
            <a:endParaRPr lang="en-US" dirty="0"/>
          </a:p>
        </p:txBody>
      </p:sp>
    </p:spTree>
    <p:extLst>
      <p:ext uri="{BB962C8B-B14F-4D97-AF65-F5344CB8AC3E}">
        <p14:creationId xmlns:p14="http://schemas.microsoft.com/office/powerpoint/2010/main" val="655772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1970"/>
            <a:ext cx="8229600" cy="67291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159711"/>
            <a:ext cx="4038600" cy="39664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59711"/>
            <a:ext cx="4038600" cy="39664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457200" fontAlgn="auto">
              <a:spcBef>
                <a:spcPts val="0"/>
              </a:spcBef>
              <a:spcAft>
                <a:spcPts val="0"/>
              </a:spcAft>
            </a:pPr>
            <a:fld id="{4D5254EA-53CA-444F-B4C7-E5B65F408C91}" type="datetimeFigureOut">
              <a:rPr lang="en-US" smtClean="0">
                <a:solidFill>
                  <a:prstClr val="black"/>
                </a:solidFill>
                <a:latin typeface="Arial"/>
              </a:rPr>
              <a:pPr defTabSz="457200" fontAlgn="auto">
                <a:spcBef>
                  <a:spcPts val="0"/>
                </a:spcBef>
                <a:spcAft>
                  <a:spcPts val="0"/>
                </a:spcAft>
              </a:pPr>
              <a:t>7/9/19</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457200" fontAlgn="auto">
              <a:spcBef>
                <a:spcPts val="0"/>
              </a:spcBef>
              <a:spcAft>
                <a:spcPts val="0"/>
              </a:spcAft>
            </a:pPr>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457200" fontAlgn="auto">
              <a:spcBef>
                <a:spcPts val="0"/>
              </a:spcBef>
              <a:spcAft>
                <a:spcPts val="0"/>
              </a:spcAft>
            </a:pPr>
            <a:fld id="{AB73FACE-FAE3-E341-9B2F-5B0554A97FD9}" type="slidenum">
              <a:rPr lang="en-US" smtClean="0">
                <a:solidFill>
                  <a:prstClr val="black"/>
                </a:solidFill>
                <a:latin typeface="Arial"/>
              </a:rPr>
              <a:pPr defTabSz="457200" fontAlgn="auto">
                <a:spcBef>
                  <a:spcPts val="0"/>
                </a:spcBef>
                <a:spcAft>
                  <a:spcPts val="0"/>
                </a:spcAft>
              </a:pPr>
              <a:t>‹#›</a:t>
            </a:fld>
            <a:endParaRPr lang="en-US">
              <a:solidFill>
                <a:prstClr val="black"/>
              </a:solidFill>
              <a:latin typeface="Arial"/>
            </a:endParaRPr>
          </a:p>
        </p:txBody>
      </p:sp>
    </p:spTree>
    <p:extLst>
      <p:ext uri="{BB962C8B-B14F-4D97-AF65-F5344CB8AC3E}">
        <p14:creationId xmlns:p14="http://schemas.microsoft.com/office/powerpoint/2010/main" val="2971776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393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A175FFF-360C-4F30-B28D-A3BDF3B31B86}" type="datetimeFigureOut">
              <a:rPr lang="en-GB" smtClean="0">
                <a:solidFill>
                  <a:prstClr val="black">
                    <a:tint val="75000"/>
                  </a:prstClr>
                </a:solidFill>
              </a:rPr>
              <a:pPr/>
              <a:t>09/07/2019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D07F09-F439-401E-9CC1-31F5C6E7B0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62931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175FFF-360C-4F30-B28D-A3BDF3B31B86}" type="datetimeFigureOut">
              <a:rPr lang="en-GB" smtClean="0">
                <a:solidFill>
                  <a:prstClr val="black">
                    <a:tint val="75000"/>
                  </a:prstClr>
                </a:solidFill>
              </a:rPr>
              <a:pPr/>
              <a:t>09/07/2019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D07F09-F439-401E-9CC1-31F5C6E7B0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34177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175FFF-360C-4F30-B28D-A3BDF3B31B86}" type="datetimeFigureOut">
              <a:rPr lang="en-GB" smtClean="0">
                <a:solidFill>
                  <a:prstClr val="black">
                    <a:tint val="75000"/>
                  </a:prstClr>
                </a:solidFill>
              </a:rPr>
              <a:pPr/>
              <a:t>09/07/2019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D07F09-F439-401E-9CC1-31F5C6E7B0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9458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GB"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4"/>
          <p:cNvSpPr>
            <a:spLocks noGrp="1" noChangeArrowheads="1"/>
          </p:cNvSpPr>
          <p:nvPr>
            <p:ph type="sldNum" sz="quarter" idx="12"/>
          </p:nvPr>
        </p:nvSpPr>
        <p:spPr>
          <a:ln/>
        </p:spPr>
        <p:txBody>
          <a:bodyPr/>
          <a:lstStyle>
            <a:lvl1pPr>
              <a:defRPr/>
            </a:lvl1pPr>
          </a:lstStyle>
          <a:p>
            <a:pPr>
              <a:defRPr/>
            </a:pPr>
            <a:fld id="{A64EF01C-1C06-4E96-8716-8E30EC845D23}" type="slidenum">
              <a:rPr lang="en-GB"/>
              <a:pPr>
                <a:defRPr/>
              </a:pPr>
              <a:t>‹#›</a:t>
            </a:fld>
            <a:endParaRPr lang="en-GB" dirty="0"/>
          </a:p>
        </p:txBody>
      </p:sp>
    </p:spTree>
    <p:extLst>
      <p:ext uri="{BB962C8B-B14F-4D97-AF65-F5344CB8AC3E}">
        <p14:creationId xmlns:p14="http://schemas.microsoft.com/office/powerpoint/2010/main" val="3284149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A175FFF-360C-4F30-B28D-A3BDF3B31B86}" type="datetimeFigureOut">
              <a:rPr lang="en-GB" smtClean="0">
                <a:solidFill>
                  <a:prstClr val="black">
                    <a:tint val="75000"/>
                  </a:prstClr>
                </a:solidFill>
              </a:rPr>
              <a:pPr/>
              <a:t>09/07/2019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2D07F09-F439-401E-9CC1-31F5C6E7B0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54153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175FFF-360C-4F30-B28D-A3BDF3B31B86}" type="datetimeFigureOut">
              <a:rPr lang="en-GB" smtClean="0">
                <a:solidFill>
                  <a:prstClr val="black">
                    <a:tint val="75000"/>
                  </a:prstClr>
                </a:solidFill>
              </a:rPr>
              <a:pPr/>
              <a:t>09/07/2019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2D07F09-F439-401E-9CC1-31F5C6E7B0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16068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A175FFF-360C-4F30-B28D-A3BDF3B31B86}" type="datetimeFigureOut">
              <a:rPr lang="en-GB" smtClean="0">
                <a:solidFill>
                  <a:prstClr val="black">
                    <a:tint val="75000"/>
                  </a:prstClr>
                </a:solidFill>
              </a:rPr>
              <a:pPr/>
              <a:t>09/07/2019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2D07F09-F439-401E-9CC1-31F5C6E7B0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19961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75FFF-360C-4F30-B28D-A3BDF3B31B86}" type="datetimeFigureOut">
              <a:rPr lang="en-GB" smtClean="0">
                <a:solidFill>
                  <a:prstClr val="black">
                    <a:tint val="75000"/>
                  </a:prstClr>
                </a:solidFill>
              </a:rPr>
              <a:pPr/>
              <a:t>09/07/2019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2D07F09-F439-401E-9CC1-31F5C6E7B0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02689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175FFF-360C-4F30-B28D-A3BDF3B31B86}" type="datetimeFigureOut">
              <a:rPr lang="en-GB" smtClean="0">
                <a:solidFill>
                  <a:prstClr val="black">
                    <a:tint val="75000"/>
                  </a:prstClr>
                </a:solidFill>
              </a:rPr>
              <a:pPr/>
              <a:t>09/07/2019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2D07F09-F439-401E-9CC1-31F5C6E7B0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52643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175FFF-360C-4F30-B28D-A3BDF3B31B86}" type="datetimeFigureOut">
              <a:rPr lang="en-GB" smtClean="0">
                <a:solidFill>
                  <a:prstClr val="black">
                    <a:tint val="75000"/>
                  </a:prstClr>
                </a:solidFill>
              </a:rPr>
              <a:pPr/>
              <a:t>09/07/2019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2D07F09-F439-401E-9CC1-31F5C6E7B0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11160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175FFF-360C-4F30-B28D-A3BDF3B31B86}" type="datetimeFigureOut">
              <a:rPr lang="en-GB" smtClean="0">
                <a:solidFill>
                  <a:prstClr val="black">
                    <a:tint val="75000"/>
                  </a:prstClr>
                </a:solidFill>
              </a:rPr>
              <a:pPr/>
              <a:t>09/07/2019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D07F09-F439-401E-9CC1-31F5C6E7B0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96656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175FFF-360C-4F30-B28D-A3BDF3B31B86}" type="datetimeFigureOut">
              <a:rPr lang="en-GB" smtClean="0">
                <a:solidFill>
                  <a:prstClr val="black">
                    <a:tint val="75000"/>
                  </a:prstClr>
                </a:solidFill>
              </a:rPr>
              <a:pPr/>
              <a:t>09/07/2019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D07F09-F439-401E-9CC1-31F5C6E7B0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146282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C022F379-94D4-48EF-B4DC-78B08D7E8F60}" type="slidenum">
              <a:rPr lang="en-GB" smtClean="0"/>
              <a:pPr>
                <a:defRPr/>
              </a:pPr>
              <a:t>‹#›</a:t>
            </a:fld>
            <a:endParaRPr lang="en-GB" dirty="0"/>
          </a:p>
        </p:txBody>
      </p:sp>
    </p:spTree>
    <p:extLst>
      <p:ext uri="{BB962C8B-B14F-4D97-AF65-F5344CB8AC3E}">
        <p14:creationId xmlns:p14="http://schemas.microsoft.com/office/powerpoint/2010/main" val="22345045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58D67F95-244D-458E-A61B-08D63787DF09}" type="slidenum">
              <a:rPr lang="en-GB" smtClean="0"/>
              <a:pPr>
                <a:defRPr/>
              </a:pPr>
              <a:t>‹#›</a:t>
            </a:fld>
            <a:endParaRPr lang="en-GB" dirty="0"/>
          </a:p>
        </p:txBody>
      </p:sp>
    </p:spTree>
    <p:extLst>
      <p:ext uri="{BB962C8B-B14F-4D97-AF65-F5344CB8AC3E}">
        <p14:creationId xmlns:p14="http://schemas.microsoft.com/office/powerpoint/2010/main" val="24463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GB"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4"/>
          <p:cNvSpPr>
            <a:spLocks noGrp="1" noChangeArrowheads="1"/>
          </p:cNvSpPr>
          <p:nvPr>
            <p:ph type="sldNum" sz="quarter" idx="12"/>
          </p:nvPr>
        </p:nvSpPr>
        <p:spPr>
          <a:ln/>
        </p:spPr>
        <p:txBody>
          <a:bodyPr/>
          <a:lstStyle>
            <a:lvl1pPr>
              <a:defRPr/>
            </a:lvl1pPr>
          </a:lstStyle>
          <a:p>
            <a:pPr>
              <a:defRPr/>
            </a:pPr>
            <a:fld id="{96E8013C-A962-42B2-A5C6-007E9632BF58}" type="slidenum">
              <a:rPr lang="en-GB"/>
              <a:pPr>
                <a:defRPr/>
              </a:pPr>
              <a:t>‹#›</a:t>
            </a:fld>
            <a:endParaRPr lang="en-GB" dirty="0"/>
          </a:p>
        </p:txBody>
      </p:sp>
    </p:spTree>
    <p:extLst>
      <p:ext uri="{BB962C8B-B14F-4D97-AF65-F5344CB8AC3E}">
        <p14:creationId xmlns:p14="http://schemas.microsoft.com/office/powerpoint/2010/main" val="14009670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ADB332FE-352D-409C-A6FD-0420CADB0323}" type="slidenum">
              <a:rPr lang="en-GB" smtClean="0"/>
              <a:pPr>
                <a:defRPr/>
              </a:pPr>
              <a:t>‹#›</a:t>
            </a:fld>
            <a:endParaRPr lang="en-GB" dirty="0"/>
          </a:p>
        </p:txBody>
      </p:sp>
    </p:spTree>
    <p:extLst>
      <p:ext uri="{BB962C8B-B14F-4D97-AF65-F5344CB8AC3E}">
        <p14:creationId xmlns:p14="http://schemas.microsoft.com/office/powerpoint/2010/main" val="510187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7F56E8DF-EC22-4205-BD41-F6B9C947D85E}" type="slidenum">
              <a:rPr lang="en-GB" smtClean="0"/>
              <a:pPr>
                <a:defRPr/>
              </a:pPr>
              <a:t>‹#›</a:t>
            </a:fld>
            <a:endParaRPr lang="en-GB" dirty="0"/>
          </a:p>
        </p:txBody>
      </p:sp>
    </p:spTree>
    <p:extLst>
      <p:ext uri="{BB962C8B-B14F-4D97-AF65-F5344CB8AC3E}">
        <p14:creationId xmlns:p14="http://schemas.microsoft.com/office/powerpoint/2010/main" val="2058452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656A015A-18BC-4067-B706-65D789E83AA4}" type="slidenum">
              <a:rPr lang="en-GB" smtClean="0"/>
              <a:pPr>
                <a:defRPr/>
              </a:pPr>
              <a:t>‹#›</a:t>
            </a:fld>
            <a:endParaRPr lang="en-GB" dirty="0"/>
          </a:p>
        </p:txBody>
      </p:sp>
    </p:spTree>
    <p:extLst>
      <p:ext uri="{BB962C8B-B14F-4D97-AF65-F5344CB8AC3E}">
        <p14:creationId xmlns:p14="http://schemas.microsoft.com/office/powerpoint/2010/main" val="22916098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596732C0-153E-427E-97F7-C93B47CBB288}" type="slidenum">
              <a:rPr lang="en-GB" smtClean="0"/>
              <a:pPr>
                <a:defRPr/>
              </a:pPr>
              <a:t>‹#›</a:t>
            </a:fld>
            <a:endParaRPr lang="en-GB" dirty="0"/>
          </a:p>
        </p:txBody>
      </p:sp>
    </p:spTree>
    <p:extLst>
      <p:ext uri="{BB962C8B-B14F-4D97-AF65-F5344CB8AC3E}">
        <p14:creationId xmlns:p14="http://schemas.microsoft.com/office/powerpoint/2010/main" val="19469746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9F0990A5-04E8-4D20-8E1A-2550DF6B6B46}" type="slidenum">
              <a:rPr lang="en-GB" smtClean="0"/>
              <a:pPr>
                <a:defRPr/>
              </a:pPr>
              <a:t>‹#›</a:t>
            </a:fld>
            <a:endParaRPr lang="en-GB" dirty="0"/>
          </a:p>
        </p:txBody>
      </p:sp>
    </p:spTree>
    <p:extLst>
      <p:ext uri="{BB962C8B-B14F-4D97-AF65-F5344CB8AC3E}">
        <p14:creationId xmlns:p14="http://schemas.microsoft.com/office/powerpoint/2010/main" val="24687854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F62AF109-AC86-4AAE-8644-91A5854F931D}" type="slidenum">
              <a:rPr lang="en-GB" smtClean="0"/>
              <a:pPr>
                <a:defRPr/>
              </a:pPr>
              <a:t>‹#›</a:t>
            </a:fld>
            <a:endParaRPr lang="en-GB" dirty="0"/>
          </a:p>
        </p:txBody>
      </p:sp>
    </p:spTree>
    <p:extLst>
      <p:ext uri="{BB962C8B-B14F-4D97-AF65-F5344CB8AC3E}">
        <p14:creationId xmlns:p14="http://schemas.microsoft.com/office/powerpoint/2010/main" val="2284390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1A3535D8-51B9-4045-AA9E-32005E719656}" type="slidenum">
              <a:rPr lang="en-GB" smtClean="0"/>
              <a:pPr>
                <a:defRPr/>
              </a:pPr>
              <a:t>‹#›</a:t>
            </a:fld>
            <a:endParaRPr lang="en-GB" dirty="0"/>
          </a:p>
        </p:txBody>
      </p:sp>
    </p:spTree>
    <p:extLst>
      <p:ext uri="{BB962C8B-B14F-4D97-AF65-F5344CB8AC3E}">
        <p14:creationId xmlns:p14="http://schemas.microsoft.com/office/powerpoint/2010/main" val="33689948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0284BC3E-4FED-473A-AD0B-B50C83666E5D}" type="slidenum">
              <a:rPr lang="en-GB" smtClean="0"/>
              <a:pPr>
                <a:defRPr/>
              </a:pPr>
              <a:t>‹#›</a:t>
            </a:fld>
            <a:endParaRPr lang="en-GB" dirty="0"/>
          </a:p>
        </p:txBody>
      </p:sp>
    </p:spTree>
    <p:extLst>
      <p:ext uri="{BB962C8B-B14F-4D97-AF65-F5344CB8AC3E}">
        <p14:creationId xmlns:p14="http://schemas.microsoft.com/office/powerpoint/2010/main" val="20325942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DED2B227-3E69-4A14-90F9-86FCB4AC9ED3}" type="slidenum">
              <a:rPr lang="en-GB" smtClean="0"/>
              <a:pPr>
                <a:defRPr/>
              </a:pPr>
              <a:t>‹#›</a:t>
            </a:fld>
            <a:endParaRPr lang="en-GB" dirty="0"/>
          </a:p>
        </p:txBody>
      </p:sp>
    </p:spTree>
    <p:extLst>
      <p:ext uri="{BB962C8B-B14F-4D97-AF65-F5344CB8AC3E}">
        <p14:creationId xmlns:p14="http://schemas.microsoft.com/office/powerpoint/2010/main" val="179293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GB"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4"/>
          <p:cNvSpPr>
            <a:spLocks noGrp="1" noChangeArrowheads="1"/>
          </p:cNvSpPr>
          <p:nvPr>
            <p:ph type="sldNum" sz="quarter" idx="12"/>
          </p:nvPr>
        </p:nvSpPr>
        <p:spPr>
          <a:ln/>
        </p:spPr>
        <p:txBody>
          <a:bodyPr/>
          <a:lstStyle>
            <a:lvl1pPr>
              <a:defRPr/>
            </a:lvl1pPr>
          </a:lstStyle>
          <a:p>
            <a:pPr>
              <a:defRPr/>
            </a:pPr>
            <a:fld id="{364654BD-9591-4546-9E54-5076C033F984}" type="slidenum">
              <a:rPr lang="en-GB"/>
              <a:pPr>
                <a:defRPr/>
              </a:pPr>
              <a:t>‹#›</a:t>
            </a:fld>
            <a:endParaRPr lang="en-GB" dirty="0"/>
          </a:p>
        </p:txBody>
      </p:sp>
    </p:spTree>
    <p:extLst>
      <p:ext uri="{BB962C8B-B14F-4D97-AF65-F5344CB8AC3E}">
        <p14:creationId xmlns:p14="http://schemas.microsoft.com/office/powerpoint/2010/main" val="107309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GB"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4"/>
          <p:cNvSpPr>
            <a:spLocks noGrp="1" noChangeArrowheads="1"/>
          </p:cNvSpPr>
          <p:nvPr>
            <p:ph type="sldNum" sz="quarter" idx="12"/>
          </p:nvPr>
        </p:nvSpPr>
        <p:spPr>
          <a:ln/>
        </p:spPr>
        <p:txBody>
          <a:bodyPr/>
          <a:lstStyle>
            <a:lvl1pPr>
              <a:defRPr/>
            </a:lvl1pPr>
          </a:lstStyle>
          <a:p>
            <a:pPr>
              <a:defRPr/>
            </a:pPr>
            <a:fld id="{5025D2CB-CA45-47D9-8BA9-3A3C5F55303C}" type="slidenum">
              <a:rPr lang="en-GB"/>
              <a:pPr>
                <a:defRPr/>
              </a:pPr>
              <a:t>‹#›</a:t>
            </a:fld>
            <a:endParaRPr lang="en-GB" dirty="0"/>
          </a:p>
        </p:txBody>
      </p:sp>
    </p:spTree>
    <p:extLst>
      <p:ext uri="{BB962C8B-B14F-4D97-AF65-F5344CB8AC3E}">
        <p14:creationId xmlns:p14="http://schemas.microsoft.com/office/powerpoint/2010/main" val="8823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GB"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4"/>
          <p:cNvSpPr>
            <a:spLocks noGrp="1" noChangeArrowheads="1"/>
          </p:cNvSpPr>
          <p:nvPr>
            <p:ph type="sldNum" sz="quarter" idx="12"/>
          </p:nvPr>
        </p:nvSpPr>
        <p:spPr>
          <a:ln/>
        </p:spPr>
        <p:txBody>
          <a:bodyPr/>
          <a:lstStyle>
            <a:lvl1pPr>
              <a:defRPr/>
            </a:lvl1pPr>
          </a:lstStyle>
          <a:p>
            <a:pPr>
              <a:defRPr/>
            </a:pPr>
            <a:fld id="{D378BF36-10C8-48D1-98BE-0F6B56C9F38A}" type="slidenum">
              <a:rPr lang="en-GB"/>
              <a:pPr>
                <a:defRPr/>
              </a:pPr>
              <a:t>‹#›</a:t>
            </a:fld>
            <a:endParaRPr lang="en-GB" dirty="0"/>
          </a:p>
        </p:txBody>
      </p:sp>
    </p:spTree>
    <p:extLst>
      <p:ext uri="{BB962C8B-B14F-4D97-AF65-F5344CB8AC3E}">
        <p14:creationId xmlns:p14="http://schemas.microsoft.com/office/powerpoint/2010/main" val="106235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GB"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4"/>
          <p:cNvSpPr>
            <a:spLocks noGrp="1" noChangeArrowheads="1"/>
          </p:cNvSpPr>
          <p:nvPr>
            <p:ph type="sldNum" sz="quarter" idx="12"/>
          </p:nvPr>
        </p:nvSpPr>
        <p:spPr>
          <a:ln/>
        </p:spPr>
        <p:txBody>
          <a:bodyPr/>
          <a:lstStyle>
            <a:lvl1pPr>
              <a:defRPr/>
            </a:lvl1pPr>
          </a:lstStyle>
          <a:p>
            <a:pPr>
              <a:defRPr/>
            </a:pPr>
            <a:fld id="{ECA731C2-3C2A-48DA-AE6D-26592D975BAA}" type="slidenum">
              <a:rPr lang="en-GB"/>
              <a:pPr>
                <a:defRPr/>
              </a:pPr>
              <a:t>‹#›</a:t>
            </a:fld>
            <a:endParaRPr lang="en-GB" dirty="0"/>
          </a:p>
        </p:txBody>
      </p:sp>
    </p:spTree>
    <p:extLst>
      <p:ext uri="{BB962C8B-B14F-4D97-AF65-F5344CB8AC3E}">
        <p14:creationId xmlns:p14="http://schemas.microsoft.com/office/powerpoint/2010/main" val="80752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5.gi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7.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dirty="0"/>
          </a:p>
        </p:txBody>
      </p:sp>
      <p:sp>
        <p:nvSpPr>
          <p:cNvPr id="16387"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p>
        </p:txBody>
      </p:sp>
      <p:sp>
        <p:nvSpPr>
          <p:cNvPr id="16388"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212A230-240E-4C20-8EEB-F5B0F7C43B93}" type="slidenum">
              <a:rPr lang="en-GB"/>
              <a:pPr>
                <a:defRPr/>
              </a:pPr>
              <a:t>‹#›</a:t>
            </a:fld>
            <a:endParaRPr lang="en-GB" dirty="0"/>
          </a:p>
        </p:txBody>
      </p:sp>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40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preferRelativeResize="0">
            <a:picLocks noChangeArrowheads="1"/>
          </p:cNvPicPr>
          <p:nvPr/>
        </p:nvPicPr>
        <p:blipFill>
          <a:blip r:embed="rId14">
            <a:lum bright="70000" contrast="-70000"/>
            <a:extLst>
              <a:ext uri="{28A0092B-C50C-407E-A947-70E740481C1C}">
                <a14:useLocalDpi xmlns:a14="http://schemas.microsoft.com/office/drawing/2010/main" val="0"/>
              </a:ext>
            </a:extLst>
          </a:blip>
          <a:srcRect/>
          <a:stretch>
            <a:fillRect/>
          </a:stretch>
        </p:blipFill>
        <p:spPr bwMode="auto">
          <a:xfrm>
            <a:off x="0" y="765176"/>
            <a:ext cx="9144000" cy="609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1" name="Rectangle 7"/>
          <p:cNvSpPr>
            <a:spLocks noGrp="1" noChangeArrowheads="1"/>
          </p:cNvSpPr>
          <p:nvPr>
            <p:ph type="title"/>
          </p:nvPr>
        </p:nvSpPr>
        <p:spPr bwMode="auto">
          <a:xfrm>
            <a:off x="457200" y="274639"/>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32" name="Rectangle 8"/>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A5002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17002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51" name="Rectangle 3"/>
          <p:cNvSpPr>
            <a:spLocks noGrp="1" noChangeArrowheads="1"/>
          </p:cNvSpPr>
          <p:nvPr>
            <p:ph type="body" idx="1"/>
          </p:nvPr>
        </p:nvSpPr>
        <p:spPr bwMode="auto">
          <a:xfrm>
            <a:off x="457200" y="2997201"/>
            <a:ext cx="8218488" cy="312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dirty="0"/>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CFB9DD2-26E8-4869-8CBD-DC44B42EC2B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8313" y="16287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075" name="Rectangle 3"/>
          <p:cNvSpPr>
            <a:spLocks noGrp="1" noChangeArrowheads="1"/>
          </p:cNvSpPr>
          <p:nvPr>
            <p:ph type="body" idx="1"/>
          </p:nvPr>
        </p:nvSpPr>
        <p:spPr bwMode="auto">
          <a:xfrm>
            <a:off x="468314" y="2852739"/>
            <a:ext cx="8218487"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dirty="0"/>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B939409-B4C9-4F20-B615-8543456C8283}"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4259" y="1294600"/>
            <a:ext cx="3816200" cy="4442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761822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A175FFF-360C-4F30-B28D-A3BDF3B31B86}" type="datetimeFigureOut">
              <a:rPr lang="en-GB" smtClean="0">
                <a:solidFill>
                  <a:prstClr val="black">
                    <a:tint val="75000"/>
                  </a:prstClr>
                </a:solidFill>
                <a:latin typeface="Calibri"/>
              </a:rPr>
              <a:pPr fontAlgn="auto">
                <a:spcBef>
                  <a:spcPts val="0"/>
                </a:spcBef>
                <a:spcAft>
                  <a:spcPts val="0"/>
                </a:spcAft>
              </a:pPr>
              <a:t>09/07/2019</a:t>
            </a:fld>
            <a:endParaRPr lang="en-GB"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2D07F09-F439-401E-9CC1-31F5C6E7B0C6}" type="slidenum">
              <a:rPr lang="en-GB" smtClean="0">
                <a:solidFill>
                  <a:prstClr val="black">
                    <a:tint val="75000"/>
                  </a:prstClr>
                </a:solidFill>
                <a:latin typeface="Calibri"/>
              </a:rPr>
              <a:pPr fontAlgn="auto">
                <a:spcBef>
                  <a:spcPts val="0"/>
                </a:spcBef>
                <a:spcAft>
                  <a:spcPts val="0"/>
                </a:spcAft>
              </a:pPr>
              <a:t>‹#›</a:t>
            </a:fld>
            <a:endParaRPr lang="en-GB" dirty="0">
              <a:solidFill>
                <a:prstClr val="black">
                  <a:tint val="75000"/>
                </a:prstClr>
              </a:solidFill>
              <a:latin typeface="Calibri"/>
            </a:endParaRP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00194" y="6237313"/>
            <a:ext cx="2628143" cy="480061"/>
          </a:xfrm>
          <a:prstGeom prst="rect">
            <a:avLst/>
          </a:prstGeom>
        </p:spPr>
      </p:pic>
    </p:spTree>
    <p:extLst>
      <p:ext uri="{BB962C8B-B14F-4D97-AF65-F5344CB8AC3E}">
        <p14:creationId xmlns:p14="http://schemas.microsoft.com/office/powerpoint/2010/main" val="189007928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212A230-240E-4C20-8EEB-F5B0F7C43B93}" type="slidenum">
              <a:rPr lang="en-GB" smtClean="0"/>
              <a:pPr>
                <a:defRPr/>
              </a:pPr>
              <a:t>‹#›</a:t>
            </a:fld>
            <a:endParaRPr lang="en-GB" dirty="0"/>
          </a:p>
        </p:txBody>
      </p:sp>
    </p:spTree>
    <p:extLst>
      <p:ext uri="{BB962C8B-B14F-4D97-AF65-F5344CB8AC3E}">
        <p14:creationId xmlns:p14="http://schemas.microsoft.com/office/powerpoint/2010/main" val="220310068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q-5GVA5Ig-Y" TargetMode="External"/><Relationship Id="rId2" Type="http://schemas.openxmlformats.org/officeDocument/2006/relationships/notesSlide" Target="../notesSlides/notesSlide12.xml"/><Relationship Id="rId1" Type="http://schemas.openxmlformats.org/officeDocument/2006/relationships/slideLayout" Target="../slideLayouts/slideLayout49.xml"/><Relationship Id="rId5" Type="http://schemas.openxmlformats.org/officeDocument/2006/relationships/image" Target="../media/image15.jpeg"/><Relationship Id="rId4" Type="http://schemas.openxmlformats.org/officeDocument/2006/relationships/hyperlink" Target="https://www.stronger2gether.org/product/forced-labour-in-the-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8" Type="http://schemas.openxmlformats.org/officeDocument/2006/relationships/hyperlink" Target="http://www.gov.scot/Topics/Justice/policies/reducing-crime/human-trafficking/Furtherreading" TargetMode="External"/><Relationship Id="rId3" Type="http://schemas.openxmlformats.org/officeDocument/2006/relationships/hyperlink" Target="http://www.gov.scot/Publications/2017/05/6059/0" TargetMode="External"/><Relationship Id="rId7" Type="http://schemas.openxmlformats.org/officeDocument/2006/relationships/hyperlink" Target="http://www.antislaverycommissioner.co.uk/" TargetMode="External"/><Relationship Id="rId2" Type="http://schemas.openxmlformats.org/officeDocument/2006/relationships/notesSlide" Target="../notesSlides/notesSlide16.xml"/><Relationship Id="rId1" Type="http://schemas.openxmlformats.org/officeDocument/2006/relationships/slideLayout" Target="../slideLayouts/slideLayout49.xml"/><Relationship Id="rId6" Type="http://schemas.openxmlformats.org/officeDocument/2006/relationships/hyperlink" Target="https://www.youtube.com/channel/UC7zOkzb6LqE1qEwmF7r_3gw" TargetMode="External"/><Relationship Id="rId5" Type="http://schemas.openxmlformats.org/officeDocument/2006/relationships/hyperlink" Target="https://www.modernslaveryhelpline.org/scotland" TargetMode="External"/><Relationship Id="rId4" Type="http://schemas.openxmlformats.org/officeDocument/2006/relationships/hyperlink" Target="http://www.gla.gov.uk/who-we-are/modern-slavery/" TargetMode="External"/><Relationship Id="rId9" Type="http://schemas.openxmlformats.org/officeDocument/2006/relationships/hyperlink" Target="mailto:human.trafficking@gov.sco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endParaRPr lang="en-GB" dirty="0"/>
          </a:p>
        </p:txBody>
      </p:sp>
      <p:sp>
        <p:nvSpPr>
          <p:cNvPr id="160771" name="Rectangle 3"/>
          <p:cNvSpPr>
            <a:spLocks noGrp="1" noChangeArrowheads="1"/>
          </p:cNvSpPr>
          <p:nvPr>
            <p:ph idx="1"/>
          </p:nvPr>
        </p:nvSpPr>
        <p:spPr>
          <a:xfrm>
            <a:off x="395538" y="5301209"/>
            <a:ext cx="8207375" cy="792088"/>
          </a:xfrm>
        </p:spPr>
        <p:txBody>
          <a:bodyPr>
            <a:normAutofit fontScale="25000" lnSpcReduction="20000"/>
          </a:bodyPr>
          <a:lstStyle/>
          <a:p>
            <a:pPr marL="0" indent="0" eaLnBrk="1" hangingPunct="1">
              <a:spcAft>
                <a:spcPts val="1200"/>
              </a:spcAft>
              <a:buNone/>
            </a:pPr>
            <a:endParaRPr lang="en-GB" sz="1800" dirty="0"/>
          </a:p>
          <a:p>
            <a:pPr marL="0" indent="0" eaLnBrk="1" hangingPunct="1">
              <a:spcAft>
                <a:spcPts val="1200"/>
              </a:spcAft>
              <a:buNone/>
            </a:pPr>
            <a:endParaRPr lang="en-GB" sz="1800" dirty="0"/>
          </a:p>
          <a:p>
            <a:pPr marL="0" indent="0" eaLnBrk="1" hangingPunct="1">
              <a:spcAft>
                <a:spcPts val="1200"/>
              </a:spcAft>
              <a:buNone/>
            </a:pPr>
            <a:endParaRPr lang="en-GB" sz="1800" dirty="0"/>
          </a:p>
          <a:p>
            <a:pPr marL="0" indent="0" eaLnBrk="1" hangingPunct="1">
              <a:spcAft>
                <a:spcPts val="1200"/>
              </a:spcAft>
              <a:buNone/>
            </a:pPr>
            <a:r>
              <a:rPr lang="en-GB" sz="1800" dirty="0"/>
              <a:t> </a:t>
            </a:r>
          </a:p>
          <a:p>
            <a:pPr eaLnBrk="1" hangingPunct="1">
              <a:spcAft>
                <a:spcPts val="1200"/>
              </a:spcAft>
            </a:pPr>
            <a:endParaRPr lang="en-GB" sz="1800" dirty="0"/>
          </a:p>
        </p:txBody>
      </p:sp>
      <p:pic>
        <p:nvPicPr>
          <p:cNvPr id="1026" name="Picture 2" descr="C:\Users\u204720\AppData\Local\Microsoft\Windows\Temporary Internet Files\Content.Outlook\3E3EDSCO\688028_455351_Human_Trafficking_1_201610101025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7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nodePh="1">
                                  <p:stCondLst>
                                    <p:cond delay="0"/>
                                  </p:stCondLst>
                                  <p:endCondLst>
                                    <p:cond evt="begin" delay="0">
                                      <p:tn val="5"/>
                                    </p:cond>
                                  </p:endCondLst>
                                  <p:childTnLst>
                                    <p:set>
                                      <p:cBhvr>
                                        <p:cTn id="6" dur="1" fill="hold">
                                          <p:stCondLst>
                                            <p:cond delay="0"/>
                                          </p:stCondLst>
                                        </p:cTn>
                                        <p:tgtEl>
                                          <p:spTgt spid="160770"/>
                                        </p:tgtEl>
                                        <p:attrNameLst>
                                          <p:attrName>style.visibility</p:attrName>
                                        </p:attrNameLst>
                                      </p:cBhvr>
                                      <p:to>
                                        <p:strVal val="visible"/>
                                      </p:to>
                                    </p:set>
                                    <p:animEffect transition="in" filter="fade">
                                      <p:cBhvr>
                                        <p:cTn id="7" dur="800" decel="100000"/>
                                        <p:tgtEl>
                                          <p:spTgt spid="160770"/>
                                        </p:tgtEl>
                                      </p:cBhvr>
                                    </p:animEffect>
                                    <p:anim calcmode="lin" valueType="num">
                                      <p:cBhvr>
                                        <p:cTn id="8" dur="800" decel="100000" fill="hold"/>
                                        <p:tgtEl>
                                          <p:spTgt spid="160770"/>
                                        </p:tgtEl>
                                        <p:attrNameLst>
                                          <p:attrName>style.rotation</p:attrName>
                                        </p:attrNameLst>
                                      </p:cBhvr>
                                      <p:tavLst>
                                        <p:tav tm="0">
                                          <p:val>
                                            <p:fltVal val="-90"/>
                                          </p:val>
                                        </p:tav>
                                        <p:tav tm="100000">
                                          <p:val>
                                            <p:fltVal val="0"/>
                                          </p:val>
                                        </p:tav>
                                      </p:tavLst>
                                    </p:anim>
                                    <p:anim calcmode="lin" valueType="num">
                                      <p:cBhvr>
                                        <p:cTn id="9" dur="800" decel="100000" fill="hold"/>
                                        <p:tgtEl>
                                          <p:spTgt spid="160770"/>
                                        </p:tgtEl>
                                        <p:attrNameLst>
                                          <p:attrName>ppt_x</p:attrName>
                                        </p:attrNameLst>
                                      </p:cBhvr>
                                      <p:tavLst>
                                        <p:tav tm="0">
                                          <p:val>
                                            <p:strVal val="#ppt_x+0.4"/>
                                          </p:val>
                                        </p:tav>
                                        <p:tav tm="100000">
                                          <p:val>
                                            <p:strVal val="#ppt_x-0.05"/>
                                          </p:val>
                                        </p:tav>
                                      </p:tavLst>
                                    </p:anim>
                                    <p:anim calcmode="lin" valueType="num">
                                      <p:cBhvr>
                                        <p:cTn id="10" dur="800" decel="100000" fill="hold"/>
                                        <p:tgtEl>
                                          <p:spTgt spid="1607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07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077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469755"/>
            <a:ext cx="2714657" cy="38610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11560" y="578877"/>
            <a:ext cx="7848872" cy="492443"/>
          </a:xfrm>
          <a:prstGeom prst="rect">
            <a:avLst/>
          </a:prstGeom>
          <a:noFill/>
        </p:spPr>
        <p:txBody>
          <a:bodyPr wrap="square" rtlCol="0">
            <a:spAutoFit/>
          </a:bodyPr>
          <a:lstStyle/>
          <a:p>
            <a:pPr algn="ctr"/>
            <a:r>
              <a:rPr lang="en-GB" sz="2600" dirty="0"/>
              <a:t>What is being done about trafficking in Scotland?</a:t>
            </a:r>
          </a:p>
        </p:txBody>
      </p:sp>
      <p:sp>
        <p:nvSpPr>
          <p:cNvPr id="3" name="TextBox 2"/>
          <p:cNvSpPr txBox="1"/>
          <p:nvPr/>
        </p:nvSpPr>
        <p:spPr>
          <a:xfrm>
            <a:off x="611560" y="1412776"/>
            <a:ext cx="4320480" cy="4801314"/>
          </a:xfrm>
          <a:prstGeom prst="rect">
            <a:avLst/>
          </a:prstGeom>
          <a:noFill/>
        </p:spPr>
        <p:txBody>
          <a:bodyPr wrap="square" lIns="144000" rIns="144000" rtlCol="0">
            <a:spAutoFit/>
          </a:bodyPr>
          <a:lstStyle/>
          <a:p>
            <a:pPr marL="285750" indent="-285750">
              <a:buFont typeface="Arial" panose="020B0604020202020204" pitchFamily="34" charset="0"/>
              <a:buChar char="•"/>
            </a:pPr>
            <a:r>
              <a:rPr lang="en-GB" dirty="0"/>
              <a:t>Human Trafficking and Exploitation (Scotland) Act 2015 – new offences, new powers for police and prosecutors</a:t>
            </a:r>
          </a:p>
          <a:p>
            <a:endParaRPr lang="en-GB" dirty="0"/>
          </a:p>
          <a:p>
            <a:pPr marL="285750" indent="-285750">
              <a:buFont typeface="Arial" panose="020B0604020202020204" pitchFamily="34" charset="0"/>
              <a:buChar char="•"/>
            </a:pPr>
            <a:r>
              <a:rPr lang="en-GB" dirty="0"/>
              <a:t>Trafficking and Exploitation Strategy published May 2017 includes action on:</a:t>
            </a:r>
          </a:p>
          <a:p>
            <a:pPr marL="396000" indent="-285750">
              <a:buFont typeface="Wingdings" panose="05000000000000000000" pitchFamily="2" charset="2"/>
              <a:buChar char="Ø"/>
            </a:pPr>
            <a:r>
              <a:rPr lang="en-GB" dirty="0"/>
              <a:t>Identifying victims and supporting them to safety and recovery</a:t>
            </a:r>
          </a:p>
          <a:p>
            <a:pPr marL="396000" indent="-285750">
              <a:buFont typeface="Wingdings" panose="05000000000000000000" pitchFamily="2" charset="2"/>
              <a:buChar char="Ø"/>
            </a:pPr>
            <a:r>
              <a:rPr lang="en-GB" dirty="0"/>
              <a:t>Identifying perpetrators and disrupting their activity</a:t>
            </a:r>
          </a:p>
          <a:p>
            <a:pPr marL="396000" indent="-285750">
              <a:buFont typeface="Wingdings" panose="05000000000000000000" pitchFamily="2" charset="2"/>
              <a:buChar char="Ø"/>
            </a:pPr>
            <a:r>
              <a:rPr lang="en-GB" dirty="0"/>
              <a:t>Addressing conditions that foster trafficking and exploitation</a:t>
            </a:r>
          </a:p>
          <a:p>
            <a:pPr marL="396000" indent="-285750">
              <a:buFont typeface="Wingdings" panose="05000000000000000000" pitchFamily="2" charset="2"/>
              <a:buChar char="Ø"/>
            </a:pPr>
            <a:r>
              <a:rPr lang="en-GB" dirty="0"/>
              <a:t>Specific measures to address child trafficking</a:t>
            </a:r>
          </a:p>
          <a:p>
            <a:pPr marL="396000"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4072429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on victims</a:t>
            </a:r>
          </a:p>
        </p:txBody>
      </p:sp>
      <p:sp>
        <p:nvSpPr>
          <p:cNvPr id="3" name="Content Placeholder 2"/>
          <p:cNvSpPr>
            <a:spLocks noGrp="1"/>
          </p:cNvSpPr>
          <p:nvPr>
            <p:ph idx="1"/>
          </p:nvPr>
        </p:nvSpPr>
        <p:spPr>
          <a:xfrm>
            <a:off x="457200" y="1340768"/>
            <a:ext cx="8229600" cy="5328592"/>
          </a:xfrm>
        </p:spPr>
        <p:txBody>
          <a:bodyPr/>
          <a:lstStyle/>
          <a:p>
            <a:r>
              <a:rPr lang="en-GB" dirty="0"/>
              <a:t>Physical health symptoms</a:t>
            </a:r>
          </a:p>
          <a:p>
            <a:r>
              <a:rPr lang="en-GB" dirty="0"/>
              <a:t>Sexual and reproductive health symptoms</a:t>
            </a:r>
          </a:p>
          <a:p>
            <a:r>
              <a:rPr lang="en-GB" dirty="0"/>
              <a:t>Mental health difficulties</a:t>
            </a:r>
          </a:p>
          <a:p>
            <a:pPr lvl="1">
              <a:buFont typeface="Wingdings" panose="05000000000000000000" pitchFamily="2" charset="2"/>
              <a:buChar char="Ø"/>
            </a:pPr>
            <a:r>
              <a:rPr lang="en-GB" dirty="0"/>
              <a:t>	Post Traumatic Stress Disorder (</a:t>
            </a:r>
            <a:r>
              <a:rPr lang="en-GB" dirty="0" err="1"/>
              <a:t>PTSD</a:t>
            </a:r>
            <a:r>
              <a:rPr lang="en-GB" dirty="0"/>
              <a:t>)</a:t>
            </a:r>
          </a:p>
          <a:p>
            <a:pPr lvl="1">
              <a:buFont typeface="Wingdings" panose="05000000000000000000" pitchFamily="2" charset="2"/>
              <a:buChar char="Ø"/>
            </a:pPr>
            <a:r>
              <a:rPr lang="en-GB" dirty="0"/>
              <a:t> 	Anxiety</a:t>
            </a:r>
          </a:p>
          <a:p>
            <a:pPr lvl="1">
              <a:buFont typeface="Wingdings" panose="05000000000000000000" pitchFamily="2" charset="2"/>
              <a:buChar char="Ø"/>
            </a:pPr>
            <a:r>
              <a:rPr lang="en-GB" dirty="0"/>
              <a:t> 	Depression</a:t>
            </a:r>
          </a:p>
          <a:p>
            <a:r>
              <a:rPr lang="en-GB" dirty="0"/>
              <a:t>Current threat and revictimization</a:t>
            </a:r>
          </a:p>
          <a:p>
            <a:r>
              <a:rPr lang="en-GB" dirty="0"/>
              <a:t>Impact of trauma – trust and fear</a:t>
            </a:r>
          </a:p>
        </p:txBody>
      </p:sp>
    </p:spTree>
    <p:extLst>
      <p:ext uri="{BB962C8B-B14F-4D97-AF65-F5344CB8AC3E}">
        <p14:creationId xmlns:p14="http://schemas.microsoft.com/office/powerpoint/2010/main" val="1771608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black"/>
                </a:solidFill>
              </a:rPr>
              <a:t>Impact on victims</a:t>
            </a:r>
            <a:endParaRPr lang="en-GB" dirty="0"/>
          </a:p>
        </p:txBody>
      </p:sp>
      <p:sp>
        <p:nvSpPr>
          <p:cNvPr id="3" name="Content Placeholder 2"/>
          <p:cNvSpPr>
            <a:spLocks noGrp="1"/>
          </p:cNvSpPr>
          <p:nvPr>
            <p:ph idx="1"/>
          </p:nvPr>
        </p:nvSpPr>
        <p:spPr>
          <a:xfrm>
            <a:off x="457200" y="2055143"/>
            <a:ext cx="8229600" cy="3030042"/>
          </a:xfrm>
        </p:spPr>
        <p:txBody>
          <a:bodyPr/>
          <a:lstStyle/>
          <a:p>
            <a:pPr marL="0" indent="0">
              <a:buNone/>
            </a:pPr>
            <a:endParaRPr lang="en-GB" dirty="0">
              <a:hlinkClick r:id="rId3"/>
            </a:endParaRPr>
          </a:p>
          <a:p>
            <a:pPr marL="0" indent="0">
              <a:buNone/>
            </a:pPr>
            <a:r>
              <a:rPr lang="en-GB" dirty="0">
                <a:hlinkClick r:id="rId4"/>
              </a:rPr>
              <a:t>Stronger Together – Daniel and </a:t>
            </a:r>
            <a:r>
              <a:rPr lang="en-GB" dirty="0" err="1">
                <a:hlinkClick r:id="rId4"/>
              </a:rPr>
              <a:t>Weronika’s</a:t>
            </a:r>
            <a:r>
              <a:rPr lang="en-GB" dirty="0">
                <a:hlinkClick r:id="rId4"/>
              </a:rPr>
              <a:t> Story</a:t>
            </a:r>
            <a:endParaRPr lang="en-GB" dirty="0"/>
          </a:p>
          <a:p>
            <a:pPr marL="0" indent="0">
              <a:buNone/>
            </a:pPr>
            <a:endParaRPr lang="en-GB" dirty="0"/>
          </a:p>
        </p:txBody>
      </p:sp>
      <p:pic>
        <p:nvPicPr>
          <p:cNvPr id="1026" name="Picture 2" descr="Stronger Toget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5589240"/>
            <a:ext cx="1714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896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NRM</a:t>
            </a:r>
            <a:r>
              <a:rPr lang="en-GB" dirty="0"/>
              <a:t> process</a:t>
            </a:r>
          </a:p>
        </p:txBody>
      </p:sp>
      <p:sp>
        <p:nvSpPr>
          <p:cNvPr id="3" name="Content Placeholder 2"/>
          <p:cNvSpPr>
            <a:spLocks noGrp="1"/>
          </p:cNvSpPr>
          <p:nvPr>
            <p:ph idx="1"/>
          </p:nvPr>
        </p:nvSpPr>
        <p:spPr>
          <a:xfrm>
            <a:off x="457200" y="1268760"/>
            <a:ext cx="8229600" cy="4857403"/>
          </a:xfrm>
        </p:spPr>
        <p:txBody>
          <a:bodyPr>
            <a:normAutofit/>
          </a:bodyPr>
          <a:lstStyle/>
          <a:p>
            <a:pPr marL="0" indent="0" algn="ctr">
              <a:buNone/>
            </a:pPr>
            <a:r>
              <a:rPr lang="en-GB" sz="2000" dirty="0"/>
              <a:t>Concern that someone may have been trafficked</a:t>
            </a:r>
          </a:p>
          <a:p>
            <a:pPr marL="0" indent="0" algn="ctr">
              <a:buNone/>
            </a:pPr>
            <a:r>
              <a:rPr lang="en-GB" sz="2000" dirty="0">
                <a:sym typeface="Wingdings"/>
              </a:rPr>
              <a:t></a:t>
            </a:r>
            <a:endParaRPr lang="en-GB" sz="2000" dirty="0"/>
          </a:p>
          <a:p>
            <a:pPr marL="0" indent="0" algn="ctr">
              <a:buNone/>
            </a:pPr>
            <a:r>
              <a:rPr lang="en-GB" sz="2000" dirty="0"/>
              <a:t>A FIRST RESPONDER makes a referral to the SINGLE COMPETENT AUTHORITY</a:t>
            </a:r>
          </a:p>
          <a:p>
            <a:pPr marL="0" indent="0" algn="ctr">
              <a:buNone/>
            </a:pPr>
            <a:r>
              <a:rPr lang="en-GB" sz="2000" dirty="0">
                <a:sym typeface="Wingdings"/>
              </a:rPr>
              <a:t></a:t>
            </a:r>
            <a:endParaRPr lang="en-GB" sz="2000" dirty="0"/>
          </a:p>
          <a:p>
            <a:pPr marL="0" indent="0" algn="ctr">
              <a:buNone/>
            </a:pPr>
            <a:r>
              <a:rPr lang="en-GB" sz="2000" dirty="0"/>
              <a:t>Reasonable Grounds decision: positive = 90 day statutory support period</a:t>
            </a:r>
          </a:p>
          <a:p>
            <a:pPr marL="0" indent="0" algn="ctr">
              <a:buNone/>
            </a:pPr>
            <a:r>
              <a:rPr lang="en-GB" sz="2000" dirty="0">
                <a:sym typeface="Wingdings"/>
              </a:rPr>
              <a:t></a:t>
            </a:r>
            <a:endParaRPr lang="en-GB" sz="2000" dirty="0"/>
          </a:p>
          <a:p>
            <a:pPr marL="0" indent="0" algn="ctr">
              <a:buNone/>
            </a:pPr>
            <a:r>
              <a:rPr lang="en-GB" sz="2000" dirty="0"/>
              <a:t>Aftercare provider services</a:t>
            </a:r>
          </a:p>
          <a:p>
            <a:pPr marL="0" indent="0" algn="ctr">
              <a:buNone/>
            </a:pPr>
            <a:r>
              <a:rPr lang="en-GB" sz="2000" dirty="0">
                <a:sym typeface="Wingdings"/>
              </a:rPr>
              <a:t></a:t>
            </a:r>
            <a:endParaRPr lang="en-GB" sz="2000" dirty="0"/>
          </a:p>
          <a:p>
            <a:pPr marL="0" indent="0" algn="ctr">
              <a:buNone/>
            </a:pPr>
            <a:r>
              <a:rPr lang="en-GB" sz="2000" dirty="0"/>
              <a:t>Conclusive Grounds decision</a:t>
            </a:r>
          </a:p>
          <a:p>
            <a:pPr marL="0" indent="0" algn="ctr">
              <a:buNone/>
            </a:pPr>
            <a:r>
              <a:rPr lang="en-GB" sz="2000" dirty="0">
                <a:sym typeface="Wingdings"/>
              </a:rPr>
              <a:t></a:t>
            </a:r>
            <a:endParaRPr lang="en-GB" sz="2000" dirty="0"/>
          </a:p>
          <a:p>
            <a:pPr marL="0" indent="0" algn="ctr">
              <a:buNone/>
            </a:pPr>
            <a:r>
              <a:rPr lang="en-GB" sz="2000" dirty="0"/>
              <a:t>Exit care</a:t>
            </a:r>
          </a:p>
        </p:txBody>
      </p:sp>
    </p:spTree>
    <p:extLst>
      <p:ext uri="{BB962C8B-B14F-4D97-AF65-F5344CB8AC3E}">
        <p14:creationId xmlns:p14="http://schemas.microsoft.com/office/powerpoint/2010/main" val="212285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Possible signs of Human Trafficking</a:t>
            </a:r>
          </a:p>
        </p:txBody>
      </p:sp>
      <p:sp>
        <p:nvSpPr>
          <p:cNvPr id="3" name="Content Placeholder 2"/>
          <p:cNvSpPr>
            <a:spLocks noGrp="1"/>
          </p:cNvSpPr>
          <p:nvPr>
            <p:ph idx="1"/>
          </p:nvPr>
        </p:nvSpPr>
        <p:spPr/>
        <p:txBody>
          <a:bodyPr>
            <a:normAutofit fontScale="92500" lnSpcReduction="20000"/>
          </a:bodyPr>
          <a:lstStyle/>
          <a:p>
            <a:r>
              <a:rPr lang="en-GB" dirty="0"/>
              <a:t>Passport or documents held by somebody else</a:t>
            </a:r>
          </a:p>
          <a:p>
            <a:r>
              <a:rPr lang="en-GB" dirty="0"/>
              <a:t>Others speaking for the person you are talking to</a:t>
            </a:r>
          </a:p>
          <a:p>
            <a:r>
              <a:rPr lang="en-GB" dirty="0"/>
              <a:t>Expression of fear or anxiety</a:t>
            </a:r>
          </a:p>
          <a:p>
            <a:r>
              <a:rPr lang="en-GB" dirty="0"/>
              <a:t>Excessive working hours</a:t>
            </a:r>
          </a:p>
          <a:p>
            <a:r>
              <a:rPr lang="en-GB" dirty="0"/>
              <a:t>Highly distrustful of authorities</a:t>
            </a:r>
          </a:p>
          <a:p>
            <a:r>
              <a:rPr lang="en-GB" dirty="0"/>
              <a:t>Not knowing address of where they work or live</a:t>
            </a:r>
          </a:p>
          <a:p>
            <a:r>
              <a:rPr lang="en-GB" dirty="0"/>
              <a:t>Poor or sub-standard living accommodation</a:t>
            </a:r>
          </a:p>
          <a:p>
            <a:r>
              <a:rPr lang="en-GB" dirty="0"/>
              <a:t>Lack of access to earnings</a:t>
            </a:r>
          </a:p>
          <a:p>
            <a:r>
              <a:rPr lang="en-GB" dirty="0"/>
              <a:t>Any evidence of control over movement either as an individual or as a group</a:t>
            </a:r>
          </a:p>
        </p:txBody>
      </p:sp>
    </p:spTree>
    <p:extLst>
      <p:ext uri="{BB962C8B-B14F-4D97-AF65-F5344CB8AC3E}">
        <p14:creationId xmlns:p14="http://schemas.microsoft.com/office/powerpoint/2010/main" val="204979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report a concern</a:t>
            </a:r>
          </a:p>
        </p:txBody>
      </p:sp>
      <p:sp>
        <p:nvSpPr>
          <p:cNvPr id="3" name="Content Placeholder 2"/>
          <p:cNvSpPr>
            <a:spLocks noGrp="1"/>
          </p:cNvSpPr>
          <p:nvPr>
            <p:ph idx="1"/>
          </p:nvPr>
        </p:nvSpPr>
        <p:spPr>
          <a:xfrm>
            <a:off x="395536" y="1268760"/>
            <a:ext cx="8229600" cy="5328592"/>
          </a:xfrm>
        </p:spPr>
        <p:txBody>
          <a:bodyPr>
            <a:normAutofit lnSpcReduction="10000"/>
          </a:bodyPr>
          <a:lstStyle/>
          <a:p>
            <a:r>
              <a:rPr lang="en-GB" altLang="en-US" sz="3000" dirty="0"/>
              <a:t>Police Emergency                  999</a:t>
            </a:r>
          </a:p>
          <a:p>
            <a:r>
              <a:rPr lang="en-GB" altLang="en-US" sz="3000" dirty="0"/>
              <a:t>Police Non-emergency         101</a:t>
            </a:r>
          </a:p>
          <a:p>
            <a:r>
              <a:rPr lang="en-GB" altLang="en-US" sz="3000" dirty="0"/>
              <a:t>Modern Slavery Helpline     0800 0121 700</a:t>
            </a:r>
          </a:p>
          <a:p>
            <a:r>
              <a:rPr lang="en-GB" altLang="en-US" sz="3000" dirty="0"/>
              <a:t>Crime Stoppers                      0800 555 111</a:t>
            </a:r>
          </a:p>
          <a:p>
            <a:r>
              <a:rPr lang="en-GB" altLang="en-US" sz="3000" dirty="0" err="1"/>
              <a:t>GLAA</a:t>
            </a:r>
            <a:r>
              <a:rPr lang="en-GB" altLang="en-US" sz="3000" dirty="0"/>
              <a:t> Help Line        		0845 602 5020</a:t>
            </a:r>
          </a:p>
          <a:p>
            <a:r>
              <a:rPr lang="en-GB" altLang="en-US" sz="3000" dirty="0"/>
              <a:t>Migrant Help 			0141 884 7900 </a:t>
            </a:r>
            <a:r>
              <a:rPr lang="en-GB" altLang="en-US" sz="2000" dirty="0"/>
              <a:t>(daytime) </a:t>
            </a:r>
            <a:r>
              <a:rPr lang="en-GB" altLang="en-US" sz="3000" dirty="0"/>
              <a:t>					0141 212 8553 </a:t>
            </a:r>
            <a:r>
              <a:rPr lang="en-GB" altLang="en-US" sz="2000" dirty="0"/>
              <a:t>(OOH)</a:t>
            </a:r>
          </a:p>
          <a:p>
            <a:r>
              <a:rPr lang="en-GB" altLang="en-US" sz="3000" dirty="0"/>
              <a:t>TARA				0141 276 7724 </a:t>
            </a:r>
            <a:r>
              <a:rPr lang="en-GB" altLang="en-US" sz="2000" dirty="0"/>
              <a:t>(24/7)</a:t>
            </a:r>
          </a:p>
          <a:p>
            <a:r>
              <a:rPr lang="en-GB" altLang="en-US" sz="3000" dirty="0"/>
              <a:t>Scottish Guardianship	0141 445 8659</a:t>
            </a:r>
          </a:p>
          <a:p>
            <a:pPr marL="355600" indent="-355600">
              <a:buNone/>
            </a:pPr>
            <a:r>
              <a:rPr lang="en-GB" sz="3000" dirty="0"/>
              <a:t>	Service</a:t>
            </a:r>
          </a:p>
        </p:txBody>
      </p:sp>
    </p:spTree>
    <p:extLst>
      <p:ext uri="{BB962C8B-B14F-4D97-AF65-F5344CB8AC3E}">
        <p14:creationId xmlns:p14="http://schemas.microsoft.com/office/powerpoint/2010/main" val="135222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resources</a:t>
            </a:r>
          </a:p>
        </p:txBody>
      </p:sp>
      <p:sp>
        <p:nvSpPr>
          <p:cNvPr id="3" name="Content Placeholder 2"/>
          <p:cNvSpPr>
            <a:spLocks noGrp="1"/>
          </p:cNvSpPr>
          <p:nvPr>
            <p:ph idx="1"/>
          </p:nvPr>
        </p:nvSpPr>
        <p:spPr/>
        <p:txBody>
          <a:bodyPr>
            <a:normAutofit/>
          </a:bodyPr>
          <a:lstStyle/>
          <a:p>
            <a:r>
              <a:rPr lang="en-GB" sz="1600" dirty="0"/>
              <a:t>Trafficking and Exploitation Strategy:  </a:t>
            </a:r>
            <a:r>
              <a:rPr lang="en-GB" sz="1600" dirty="0">
                <a:hlinkClick r:id="rId3"/>
              </a:rPr>
              <a:t>http://www.gov.scot/Publications/2017/05/6059/0</a:t>
            </a:r>
            <a:endParaRPr lang="en-GB" sz="1600" dirty="0"/>
          </a:p>
          <a:p>
            <a:r>
              <a:rPr lang="en-GB" sz="1600" dirty="0" err="1"/>
              <a:t>GLAA</a:t>
            </a:r>
            <a:r>
              <a:rPr lang="en-GB" sz="1600" dirty="0"/>
              <a:t> “Horse Trading” video: </a:t>
            </a:r>
            <a:r>
              <a:rPr lang="en-GB" sz="1600" dirty="0">
                <a:hlinkClick r:id="rId4"/>
              </a:rPr>
              <a:t>http://www.gla.gov.uk/who-we-are/modern-slavery/</a:t>
            </a:r>
            <a:endParaRPr lang="en-GB" sz="1600" dirty="0"/>
          </a:p>
          <a:p>
            <a:r>
              <a:rPr lang="en-GB" sz="1600" dirty="0"/>
              <a:t>Modern Slavery Helpline: </a:t>
            </a:r>
            <a:r>
              <a:rPr lang="en-GB" sz="1600" dirty="0">
                <a:hlinkClick r:id="rId5"/>
              </a:rPr>
              <a:t>https://www.modernslaveryhelpline.org/scotland</a:t>
            </a:r>
            <a:endParaRPr lang="en-GB" sz="1600" dirty="0"/>
          </a:p>
          <a:p>
            <a:r>
              <a:rPr lang="en-GB" sz="1600" dirty="0"/>
              <a:t>Stronger Together videos: </a:t>
            </a:r>
            <a:r>
              <a:rPr lang="en-GB" sz="1600" u="sng" dirty="0">
                <a:hlinkClick r:id="rId6"/>
              </a:rPr>
              <a:t>https://www.youtube.com/channel/UC7zOkzb6LqE1qEwmF7r_3gw</a:t>
            </a:r>
            <a:endParaRPr lang="en-GB" sz="1600" u="sng" dirty="0"/>
          </a:p>
          <a:p>
            <a:r>
              <a:rPr lang="en-GB" sz="1600" dirty="0"/>
              <a:t>Independent Anti-Slavery Commissioner: </a:t>
            </a:r>
            <a:r>
              <a:rPr lang="en-GB" sz="1600" u="sng" dirty="0">
                <a:hlinkClick r:id="rId7"/>
              </a:rPr>
              <a:t>http://www.antislaverycommissioner.co.uk/</a:t>
            </a:r>
            <a:r>
              <a:rPr lang="en-GB" sz="1600" u="sng" dirty="0"/>
              <a:t> </a:t>
            </a:r>
          </a:p>
          <a:p>
            <a:r>
              <a:rPr lang="en-GB" sz="1600" dirty="0"/>
              <a:t>More links for legislation and guidance: </a:t>
            </a:r>
            <a:r>
              <a:rPr lang="en-GB" sz="1600" dirty="0">
                <a:hlinkClick r:id="rId8"/>
              </a:rPr>
              <a:t>http://www.gov.scot/Topics/Justice/policies/reducing-crime/human-trafficking/Furtherreading</a:t>
            </a:r>
            <a:endParaRPr lang="en-GB" sz="1600" dirty="0"/>
          </a:p>
          <a:p>
            <a:r>
              <a:rPr lang="en-GB" sz="1600" dirty="0"/>
              <a:t>Scottish Government: </a:t>
            </a:r>
            <a:r>
              <a:rPr lang="en-GB" sz="1600" dirty="0" err="1">
                <a:hlinkClick r:id="rId9"/>
              </a:rPr>
              <a:t>human.trafficking@gov.scot</a:t>
            </a:r>
            <a:endParaRPr lang="en-GB" sz="1600" dirty="0"/>
          </a:p>
          <a:p>
            <a:endParaRPr lang="en-GB" sz="1600" dirty="0"/>
          </a:p>
          <a:p>
            <a:pPr marL="0" indent="0">
              <a:buNone/>
            </a:pPr>
            <a:endParaRPr lang="en-GB" sz="1600" dirty="0"/>
          </a:p>
          <a:p>
            <a:endParaRPr lang="en-GB" sz="1600" dirty="0"/>
          </a:p>
          <a:p>
            <a:endParaRPr lang="en-GB" sz="1600" dirty="0"/>
          </a:p>
        </p:txBody>
      </p:sp>
    </p:spTree>
    <p:extLst>
      <p:ext uri="{BB962C8B-B14F-4D97-AF65-F5344CB8AC3E}">
        <p14:creationId xmlns:p14="http://schemas.microsoft.com/office/powerpoint/2010/main" val="280747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b="1" dirty="0">
                <a:solidFill>
                  <a:prstClr val="black"/>
                </a:solidFill>
                <a:ea typeface="ＭＳ Ｐゴシック" pitchFamily="34" charset="-128"/>
              </a:rPr>
              <a:t>A Collective Responsibility</a:t>
            </a:r>
            <a:endParaRPr lang="en-GB" dirty="0"/>
          </a:p>
        </p:txBody>
      </p:sp>
      <p:sp>
        <p:nvSpPr>
          <p:cNvPr id="3" name="Content Placeholder 2"/>
          <p:cNvSpPr>
            <a:spLocks noGrp="1"/>
          </p:cNvSpPr>
          <p:nvPr>
            <p:ph idx="1"/>
          </p:nvPr>
        </p:nvSpPr>
        <p:spPr/>
        <p:txBody>
          <a:bodyPr/>
          <a:lstStyle/>
          <a:p>
            <a:pPr lvl="0" defTabSz="457200" eaLnBrk="0" fontAlgn="base" hangingPunct="0">
              <a:spcAft>
                <a:spcPct val="0"/>
              </a:spcAft>
              <a:buFont typeface="Arial" charset="0"/>
              <a:buChar char="•"/>
            </a:pPr>
            <a:r>
              <a:rPr lang="en-GB" altLang="en-US" sz="2800" dirty="0">
                <a:solidFill>
                  <a:prstClr val="black"/>
                </a:solidFill>
                <a:ea typeface="ＭＳ Ｐゴシック" pitchFamily="34" charset="-128"/>
              </a:rPr>
              <a:t>Identification</a:t>
            </a:r>
          </a:p>
          <a:p>
            <a:pPr lvl="0" defTabSz="457200" eaLnBrk="0" fontAlgn="base" hangingPunct="0">
              <a:spcAft>
                <a:spcPct val="0"/>
              </a:spcAft>
              <a:buFont typeface="Arial" charset="0"/>
              <a:buChar char="•"/>
            </a:pPr>
            <a:r>
              <a:rPr lang="en-GB" altLang="en-US" sz="2800" dirty="0">
                <a:solidFill>
                  <a:prstClr val="black"/>
                </a:solidFill>
                <a:ea typeface="ＭＳ Ｐゴシック" pitchFamily="34" charset="-128"/>
              </a:rPr>
              <a:t>Protection (Adult and Child Protection responses)</a:t>
            </a:r>
          </a:p>
          <a:p>
            <a:pPr lvl="0" defTabSz="457200" eaLnBrk="0" fontAlgn="base" hangingPunct="0">
              <a:spcAft>
                <a:spcPct val="0"/>
              </a:spcAft>
              <a:buFont typeface="Arial" charset="0"/>
              <a:buChar char="•"/>
            </a:pPr>
            <a:r>
              <a:rPr lang="en-GB" altLang="en-US" sz="2800" dirty="0">
                <a:solidFill>
                  <a:prstClr val="black"/>
                </a:solidFill>
                <a:ea typeface="ＭＳ Ｐゴシック" pitchFamily="34" charset="-128"/>
              </a:rPr>
              <a:t>Care and Support</a:t>
            </a:r>
          </a:p>
          <a:p>
            <a:pPr lvl="0" defTabSz="457200" eaLnBrk="0" fontAlgn="base" hangingPunct="0">
              <a:spcAft>
                <a:spcPct val="0"/>
              </a:spcAft>
              <a:buFont typeface="Arial" charset="0"/>
              <a:buChar char="•"/>
            </a:pPr>
            <a:r>
              <a:rPr lang="en-GB" altLang="en-US" sz="2800" dirty="0">
                <a:solidFill>
                  <a:prstClr val="black"/>
                </a:solidFill>
                <a:ea typeface="ＭＳ Ｐゴシック" pitchFamily="34" charset="-128"/>
              </a:rPr>
              <a:t>Prevention</a:t>
            </a:r>
          </a:p>
          <a:p>
            <a:pPr lvl="0" defTabSz="457200" eaLnBrk="0" fontAlgn="base" hangingPunct="0">
              <a:spcAft>
                <a:spcPct val="0"/>
              </a:spcAft>
              <a:buFont typeface="Arial" charset="0"/>
              <a:buChar char="•"/>
            </a:pPr>
            <a:r>
              <a:rPr lang="en-GB" altLang="en-US" sz="2800" dirty="0">
                <a:solidFill>
                  <a:prstClr val="black"/>
                </a:solidFill>
                <a:ea typeface="ＭＳ Ｐゴシック" pitchFamily="34" charset="-128"/>
              </a:rPr>
              <a:t>Prosecution</a:t>
            </a:r>
          </a:p>
          <a:p>
            <a:pPr lvl="0" defTabSz="457200" eaLnBrk="0" fontAlgn="base" hangingPunct="0">
              <a:spcAft>
                <a:spcPct val="0"/>
              </a:spcAft>
              <a:buNone/>
            </a:pPr>
            <a:r>
              <a:rPr lang="en-GB" altLang="en-US" sz="2800" dirty="0">
                <a:solidFill>
                  <a:prstClr val="black"/>
                </a:solidFill>
                <a:ea typeface="ＭＳ Ｐゴシック" pitchFamily="34" charset="-128"/>
              </a:rPr>
              <a:t>	</a:t>
            </a:r>
            <a:r>
              <a:rPr lang="en-GB" altLang="en-US" sz="2800" i="1" dirty="0">
                <a:solidFill>
                  <a:prstClr val="black"/>
                </a:solidFill>
                <a:ea typeface="ＭＳ Ｐゴシック" pitchFamily="34" charset="-128"/>
              </a:rPr>
              <a:t>All responses should be informed by a Human Rights - led approach and an understanding of the impact of trauma.</a:t>
            </a:r>
          </a:p>
        </p:txBody>
      </p:sp>
    </p:spTree>
    <p:extLst>
      <p:ext uri="{BB962C8B-B14F-4D97-AF65-F5344CB8AC3E}">
        <p14:creationId xmlns:p14="http://schemas.microsoft.com/office/powerpoint/2010/main" val="204463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Simple definitions</a:t>
            </a:r>
          </a:p>
        </p:txBody>
      </p:sp>
      <p:sp>
        <p:nvSpPr>
          <p:cNvPr id="3" name="Content Placeholder 2"/>
          <p:cNvSpPr>
            <a:spLocks noGrp="1"/>
          </p:cNvSpPr>
          <p:nvPr>
            <p:ph idx="1"/>
          </p:nvPr>
        </p:nvSpPr>
        <p:spPr>
          <a:xfrm>
            <a:off x="467544" y="1556792"/>
            <a:ext cx="8207375" cy="4021137"/>
          </a:xfrm>
        </p:spPr>
        <p:txBody>
          <a:bodyPr/>
          <a:lstStyle/>
          <a:p>
            <a:r>
              <a:rPr lang="en-GB" u="sng" dirty="0"/>
              <a:t>Human Trafficking</a:t>
            </a:r>
            <a:r>
              <a:rPr lang="en-GB" dirty="0"/>
              <a:t>: Trading adults and children for the purpose of personal gain or profit</a:t>
            </a:r>
          </a:p>
          <a:p>
            <a:r>
              <a:rPr lang="en-GB" u="sng" dirty="0"/>
              <a:t>Slavery and servitude</a:t>
            </a:r>
            <a:r>
              <a:rPr lang="en-GB" dirty="0"/>
              <a:t>: Exercising ownership over someone or coercion to provide services</a:t>
            </a:r>
          </a:p>
          <a:p>
            <a:r>
              <a:rPr lang="en-GB" u="sng" dirty="0"/>
              <a:t>People smuggling</a:t>
            </a:r>
            <a:r>
              <a:rPr lang="en-GB" dirty="0"/>
              <a:t>: Illegal transportation of persons across a border (a crime against the state)</a:t>
            </a:r>
          </a:p>
        </p:txBody>
      </p:sp>
    </p:spTree>
    <p:extLst>
      <p:ext uri="{BB962C8B-B14F-4D97-AF65-F5344CB8AC3E}">
        <p14:creationId xmlns:p14="http://schemas.microsoft.com/office/powerpoint/2010/main" val="102218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lstStyle/>
          <a:p>
            <a:r>
              <a:rPr lang="en-GB" sz="2800" dirty="0"/>
              <a:t>Legal definitions in Scotland</a:t>
            </a:r>
          </a:p>
        </p:txBody>
      </p:sp>
      <p:sp>
        <p:nvSpPr>
          <p:cNvPr id="3" name="Content Placeholder 2"/>
          <p:cNvSpPr>
            <a:spLocks noGrp="1"/>
          </p:cNvSpPr>
          <p:nvPr>
            <p:ph idx="1"/>
          </p:nvPr>
        </p:nvSpPr>
        <p:spPr>
          <a:xfrm>
            <a:off x="323528" y="764704"/>
            <a:ext cx="8568952" cy="1584176"/>
          </a:xfrm>
        </p:spPr>
        <p:txBody>
          <a:bodyPr/>
          <a:lstStyle/>
          <a:p>
            <a:pPr marL="0" indent="0" algn="ctr">
              <a:buNone/>
            </a:pPr>
            <a:r>
              <a:rPr lang="en-GB" sz="2400" b="1" dirty="0"/>
              <a:t>Human Trafficking and Exploitation (Scotland) Act 2015</a:t>
            </a:r>
          </a:p>
          <a:p>
            <a:pPr marL="0" indent="0">
              <a:buNone/>
            </a:pPr>
            <a:r>
              <a:rPr lang="en-GB" sz="2400" b="1" i="1" u="sng" dirty="0"/>
              <a:t>Human trafficking offence</a:t>
            </a:r>
            <a:r>
              <a:rPr lang="en-GB" sz="2400" b="1" i="1" dirty="0"/>
              <a:t>: </a:t>
            </a:r>
            <a:r>
              <a:rPr lang="en-GB" sz="2400" i="1" dirty="0"/>
              <a:t>a person takes a </a:t>
            </a:r>
            <a:r>
              <a:rPr lang="en-GB" sz="2400" i="1" u="sng" dirty="0"/>
              <a:t>relevant action</a:t>
            </a:r>
            <a:r>
              <a:rPr lang="en-GB" sz="2400" i="1" dirty="0"/>
              <a:t> and does so with a view to another person being </a:t>
            </a:r>
            <a:r>
              <a:rPr lang="en-GB" sz="2400" i="1" u="sng" dirty="0"/>
              <a:t>exploited</a:t>
            </a:r>
          </a:p>
          <a:p>
            <a:pPr marL="0" indent="0">
              <a:buNone/>
            </a:pPr>
            <a:endParaRPr lang="en-GB" dirty="0"/>
          </a:p>
        </p:txBody>
      </p:sp>
      <p:sp>
        <p:nvSpPr>
          <p:cNvPr id="4" name="TextBox 3">
            <a:extLst>
              <a:ext uri="{FF2B5EF4-FFF2-40B4-BE49-F238E27FC236}">
                <a16:creationId xmlns:a16="http://schemas.microsoft.com/office/drawing/2014/main" id="{B6F92D5E-082A-4177-8461-087FDB74EBAB}"/>
              </a:ext>
            </a:extLst>
          </p:cNvPr>
          <p:cNvSpPr txBox="1"/>
          <p:nvPr/>
        </p:nvSpPr>
        <p:spPr>
          <a:xfrm>
            <a:off x="5220072" y="1988840"/>
            <a:ext cx="3600400" cy="2585323"/>
          </a:xfrm>
          <a:prstGeom prst="rect">
            <a:avLst/>
          </a:prstGeom>
          <a:noFill/>
        </p:spPr>
        <p:txBody>
          <a:bodyPr wrap="square" rtlCol="0">
            <a:spAutoFit/>
          </a:bodyPr>
          <a:lstStyle/>
          <a:p>
            <a:pPr marL="0" indent="0">
              <a:buNone/>
            </a:pPr>
            <a:r>
              <a:rPr lang="en-GB" u="sng" dirty="0"/>
              <a:t>Exploitation</a:t>
            </a:r>
            <a:r>
              <a:rPr lang="en-GB" dirty="0"/>
              <a:t>:</a:t>
            </a:r>
          </a:p>
          <a:p>
            <a:pPr marL="285750" indent="-285750">
              <a:buFont typeface="Arial" panose="020B0604020202020204" pitchFamily="34" charset="0"/>
              <a:buChar char="•"/>
            </a:pPr>
            <a:r>
              <a:rPr lang="en-GB" dirty="0"/>
              <a:t>Slavery, servitude and forced or compulsory labour; </a:t>
            </a:r>
          </a:p>
          <a:p>
            <a:pPr marL="285750" indent="-285750">
              <a:buFont typeface="Arial" panose="020B0604020202020204" pitchFamily="34" charset="0"/>
              <a:buChar char="•"/>
            </a:pPr>
            <a:r>
              <a:rPr lang="en-GB" dirty="0"/>
              <a:t>Prostitution or sexual exploitation; </a:t>
            </a:r>
          </a:p>
          <a:p>
            <a:pPr marL="285750" indent="-285750">
              <a:buFont typeface="Arial" panose="020B0604020202020204" pitchFamily="34" charset="0"/>
              <a:buChar char="•"/>
            </a:pPr>
            <a:r>
              <a:rPr lang="en-GB" dirty="0"/>
              <a:t>Removal of organs; </a:t>
            </a:r>
          </a:p>
          <a:p>
            <a:pPr marL="285750" indent="-285750">
              <a:buFont typeface="Arial" panose="020B0604020202020204" pitchFamily="34" charset="0"/>
              <a:buChar char="•"/>
            </a:pPr>
            <a:r>
              <a:rPr lang="en-GB" dirty="0"/>
              <a:t>Securing services and benefits. </a:t>
            </a:r>
          </a:p>
          <a:p>
            <a:endParaRPr lang="en-GB" dirty="0"/>
          </a:p>
        </p:txBody>
      </p:sp>
      <p:sp>
        <p:nvSpPr>
          <p:cNvPr id="5" name="TextBox 4">
            <a:extLst>
              <a:ext uri="{FF2B5EF4-FFF2-40B4-BE49-F238E27FC236}">
                <a16:creationId xmlns:a16="http://schemas.microsoft.com/office/drawing/2014/main" id="{D44E9665-F51E-4B16-9854-7FA9F9768BF2}"/>
              </a:ext>
            </a:extLst>
          </p:cNvPr>
          <p:cNvSpPr txBox="1"/>
          <p:nvPr/>
        </p:nvSpPr>
        <p:spPr>
          <a:xfrm>
            <a:off x="320235" y="1988840"/>
            <a:ext cx="4608512" cy="2862322"/>
          </a:xfrm>
          <a:prstGeom prst="rect">
            <a:avLst/>
          </a:prstGeom>
          <a:noFill/>
        </p:spPr>
        <p:txBody>
          <a:bodyPr wrap="square" rtlCol="0">
            <a:spAutoFit/>
          </a:bodyPr>
          <a:lstStyle/>
          <a:p>
            <a:pPr marL="0" indent="0">
              <a:buNone/>
            </a:pPr>
            <a:r>
              <a:rPr lang="en-GB" u="sng" dirty="0"/>
              <a:t>Relevant action</a:t>
            </a:r>
            <a:r>
              <a:rPr lang="en-GB" dirty="0"/>
              <a:t>:</a:t>
            </a:r>
          </a:p>
          <a:p>
            <a:pPr marL="171450" indent="-171450">
              <a:buFont typeface="Arial" panose="020B0604020202020204" pitchFamily="34" charset="0"/>
              <a:buChar char="•"/>
            </a:pPr>
            <a:r>
              <a:rPr lang="en-GB" dirty="0"/>
              <a:t>Recruitment of another person</a:t>
            </a:r>
          </a:p>
          <a:p>
            <a:pPr marL="171450" indent="-171450">
              <a:buFont typeface="Arial" panose="020B0604020202020204" pitchFamily="34" charset="0"/>
              <a:buChar char="•"/>
            </a:pPr>
            <a:r>
              <a:rPr lang="en-GB" dirty="0"/>
              <a:t>Transportation or transfer of another person</a:t>
            </a:r>
          </a:p>
          <a:p>
            <a:pPr marL="171450" indent="-171450">
              <a:buFont typeface="Arial" panose="020B0604020202020204" pitchFamily="34" charset="0"/>
              <a:buChar char="•"/>
            </a:pPr>
            <a:r>
              <a:rPr lang="en-GB" dirty="0"/>
              <a:t>Harbouring or receiving of another person </a:t>
            </a:r>
          </a:p>
          <a:p>
            <a:pPr marL="171450" indent="-171450">
              <a:buFont typeface="Arial" panose="020B0604020202020204" pitchFamily="34" charset="0"/>
              <a:buChar char="•"/>
            </a:pPr>
            <a:r>
              <a:rPr lang="en-GB" dirty="0"/>
              <a:t>Exchange or transfer of control over another person</a:t>
            </a:r>
          </a:p>
          <a:p>
            <a:pPr marL="171450" indent="-171450">
              <a:buFont typeface="Arial" panose="020B0604020202020204" pitchFamily="34" charset="0"/>
              <a:buChar char="•"/>
            </a:pPr>
            <a:r>
              <a:rPr lang="en-GB" dirty="0"/>
              <a:t>Arrangement or facilitation of any of the above</a:t>
            </a:r>
          </a:p>
          <a:p>
            <a:endParaRPr lang="en-GB" dirty="0"/>
          </a:p>
        </p:txBody>
      </p:sp>
      <p:sp>
        <p:nvSpPr>
          <p:cNvPr id="6" name="Content Placeholder 2">
            <a:extLst>
              <a:ext uri="{FF2B5EF4-FFF2-40B4-BE49-F238E27FC236}">
                <a16:creationId xmlns:a16="http://schemas.microsoft.com/office/drawing/2014/main" id="{200D5D82-22D8-4990-B4B7-646813EB68A0}"/>
              </a:ext>
            </a:extLst>
          </p:cNvPr>
          <p:cNvSpPr txBox="1">
            <a:spLocks/>
          </p:cNvSpPr>
          <p:nvPr/>
        </p:nvSpPr>
        <p:spPr>
          <a:xfrm>
            <a:off x="323528" y="4574163"/>
            <a:ext cx="8568952" cy="202318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GB" sz="2600" b="1" i="1" u="sng" dirty="0"/>
              <a:t>Slavery, servitude and forced or compulsory labour offence</a:t>
            </a:r>
            <a:r>
              <a:rPr lang="en-GB" sz="2600" b="1" i="1" dirty="0"/>
              <a:t>: </a:t>
            </a:r>
          </a:p>
          <a:p>
            <a:pPr marL="171450" indent="-171450" fontAlgn="auto">
              <a:spcAft>
                <a:spcPts val="0"/>
              </a:spcAft>
            </a:pPr>
            <a:r>
              <a:rPr lang="en-GB" sz="2600" dirty="0"/>
              <a:t>Holds another person in slavery or servitude or</a:t>
            </a:r>
          </a:p>
          <a:p>
            <a:pPr marL="171450" indent="-171450" fontAlgn="auto">
              <a:spcAft>
                <a:spcPts val="0"/>
              </a:spcAft>
            </a:pPr>
            <a:r>
              <a:rPr lang="en-GB" sz="2600" dirty="0"/>
              <a:t>Requires another person to perform forced or compulsory labour</a:t>
            </a:r>
          </a:p>
          <a:p>
            <a:pPr marL="0" indent="0" fontAlgn="auto">
              <a:spcAft>
                <a:spcPts val="0"/>
              </a:spcAft>
              <a:buFont typeface="Arial" panose="020B0604020202020204" pitchFamily="34" charset="0"/>
              <a:buNone/>
            </a:pPr>
            <a:endParaRPr lang="en-GB" sz="2000" u="sng" dirty="0"/>
          </a:p>
          <a:p>
            <a:pPr marL="0" indent="0" fontAlgn="auto">
              <a:spcAft>
                <a:spcPts val="0"/>
              </a:spcAft>
              <a:buFont typeface="Arial" panose="020B0604020202020204" pitchFamily="34" charset="0"/>
              <a:buNone/>
            </a:pPr>
            <a:r>
              <a:rPr lang="en-GB" sz="2000" dirty="0"/>
              <a:t>Interpretation of these terms to be in accordance with Article 4 of the Human Rights Convention.</a:t>
            </a:r>
          </a:p>
          <a:p>
            <a:pPr fontAlgn="auto">
              <a:spcAft>
                <a:spcPts val="0"/>
              </a:spcAft>
            </a:pPr>
            <a:endParaRPr lang="en-GB" dirty="0"/>
          </a:p>
          <a:p>
            <a:pPr fontAlgn="auto">
              <a:spcAft>
                <a:spcPts val="0"/>
              </a:spcAft>
            </a:pPr>
            <a:endParaRPr lang="en-GB" dirty="0"/>
          </a:p>
        </p:txBody>
      </p:sp>
    </p:spTree>
    <p:extLst>
      <p:ext uri="{BB962C8B-B14F-4D97-AF65-F5344CB8AC3E}">
        <p14:creationId xmlns:p14="http://schemas.microsoft.com/office/powerpoint/2010/main" val="411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normAutofit/>
          </a:bodyPr>
          <a:lstStyle/>
          <a:p>
            <a:r>
              <a:rPr lang="en-GB" dirty="0"/>
              <a:t>Does it happen here?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2837513"/>
              </p:ext>
            </p:extLst>
          </p:nvPr>
        </p:nvGraphicFramePr>
        <p:xfrm>
          <a:off x="539552" y="1052736"/>
          <a:ext cx="8229600"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182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NRM</a:t>
            </a:r>
            <a:r>
              <a:rPr lang="en-GB" dirty="0"/>
              <a:t> referrals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8251486"/>
              </p:ext>
            </p:extLst>
          </p:nvPr>
        </p:nvGraphicFramePr>
        <p:xfrm>
          <a:off x="468314" y="1451094"/>
          <a:ext cx="8207381" cy="4836151"/>
        </p:xfrm>
        <a:graphic>
          <a:graphicData uri="http://schemas.openxmlformats.org/drawingml/2006/table">
            <a:tbl>
              <a:tblPr firstRow="1" bandRow="1">
                <a:tableStyleId>{93296810-A885-4BE3-A3E7-6D5BEEA58F35}</a:tableStyleId>
              </a:tblPr>
              <a:tblGrid>
                <a:gridCol w="1172483">
                  <a:extLst>
                    <a:ext uri="{9D8B030D-6E8A-4147-A177-3AD203B41FA5}">
                      <a16:colId xmlns:a16="http://schemas.microsoft.com/office/drawing/2014/main" val="20000"/>
                    </a:ext>
                  </a:extLst>
                </a:gridCol>
                <a:gridCol w="1172483">
                  <a:extLst>
                    <a:ext uri="{9D8B030D-6E8A-4147-A177-3AD203B41FA5}">
                      <a16:colId xmlns:a16="http://schemas.microsoft.com/office/drawing/2014/main" val="20001"/>
                    </a:ext>
                  </a:extLst>
                </a:gridCol>
                <a:gridCol w="1172483">
                  <a:extLst>
                    <a:ext uri="{9D8B030D-6E8A-4147-A177-3AD203B41FA5}">
                      <a16:colId xmlns:a16="http://schemas.microsoft.com/office/drawing/2014/main" val="20002"/>
                    </a:ext>
                  </a:extLst>
                </a:gridCol>
                <a:gridCol w="1172483">
                  <a:extLst>
                    <a:ext uri="{9D8B030D-6E8A-4147-A177-3AD203B41FA5}">
                      <a16:colId xmlns:a16="http://schemas.microsoft.com/office/drawing/2014/main" val="20003"/>
                    </a:ext>
                  </a:extLst>
                </a:gridCol>
                <a:gridCol w="1172483">
                  <a:extLst>
                    <a:ext uri="{9D8B030D-6E8A-4147-A177-3AD203B41FA5}">
                      <a16:colId xmlns:a16="http://schemas.microsoft.com/office/drawing/2014/main" val="20004"/>
                    </a:ext>
                  </a:extLst>
                </a:gridCol>
                <a:gridCol w="1172483">
                  <a:extLst>
                    <a:ext uri="{9D8B030D-6E8A-4147-A177-3AD203B41FA5}">
                      <a16:colId xmlns:a16="http://schemas.microsoft.com/office/drawing/2014/main" val="20005"/>
                    </a:ext>
                  </a:extLst>
                </a:gridCol>
                <a:gridCol w="1172483">
                  <a:extLst>
                    <a:ext uri="{9D8B030D-6E8A-4147-A177-3AD203B41FA5}">
                      <a16:colId xmlns:a16="http://schemas.microsoft.com/office/drawing/2014/main" val="20006"/>
                    </a:ext>
                  </a:extLst>
                </a:gridCol>
              </a:tblGrid>
              <a:tr h="1257826">
                <a:tc>
                  <a:txBody>
                    <a:bodyPr/>
                    <a:lstStyle/>
                    <a:p>
                      <a:r>
                        <a:rPr lang="en-GB" sz="1800" dirty="0"/>
                        <a:t>Year</a:t>
                      </a:r>
                    </a:p>
                  </a:txBody>
                  <a:tcPr/>
                </a:tc>
                <a:tc>
                  <a:txBody>
                    <a:bodyPr/>
                    <a:lstStyle/>
                    <a:p>
                      <a:r>
                        <a:rPr lang="en-GB" sz="1800" dirty="0"/>
                        <a:t>Total</a:t>
                      </a:r>
                    </a:p>
                  </a:txBody>
                  <a:tcPr/>
                </a:tc>
                <a:tc>
                  <a:txBody>
                    <a:bodyPr/>
                    <a:lstStyle/>
                    <a:p>
                      <a:r>
                        <a:rPr lang="en-GB" sz="1800" dirty="0"/>
                        <a:t>% </a:t>
                      </a:r>
                      <a:r>
                        <a:rPr lang="en-GB" sz="1400" dirty="0"/>
                        <a:t>increase from previous</a:t>
                      </a:r>
                      <a:r>
                        <a:rPr lang="en-GB" sz="1400" baseline="0" dirty="0"/>
                        <a:t> year</a:t>
                      </a:r>
                      <a:endParaRPr lang="en-GB" sz="1400" dirty="0"/>
                    </a:p>
                  </a:txBody>
                  <a:tcPr/>
                </a:tc>
                <a:tc>
                  <a:txBody>
                    <a:bodyPr/>
                    <a:lstStyle/>
                    <a:p>
                      <a:r>
                        <a:rPr lang="en-GB" sz="1800" dirty="0"/>
                        <a:t>Female</a:t>
                      </a:r>
                    </a:p>
                    <a:p>
                      <a:r>
                        <a:rPr lang="en-GB" sz="1800" dirty="0"/>
                        <a:t>Adult</a:t>
                      </a:r>
                    </a:p>
                  </a:txBody>
                  <a:tcPr/>
                </a:tc>
                <a:tc>
                  <a:txBody>
                    <a:bodyPr/>
                    <a:lstStyle/>
                    <a:p>
                      <a:r>
                        <a:rPr lang="en-GB" sz="1800" dirty="0"/>
                        <a:t>Male</a:t>
                      </a:r>
                    </a:p>
                    <a:p>
                      <a:r>
                        <a:rPr lang="en-GB" sz="1800" dirty="0"/>
                        <a:t>Adult</a:t>
                      </a:r>
                    </a:p>
                  </a:txBody>
                  <a:tcPr/>
                </a:tc>
                <a:tc>
                  <a:txBody>
                    <a:bodyPr/>
                    <a:lstStyle/>
                    <a:p>
                      <a:r>
                        <a:rPr lang="en-GB" sz="1800" dirty="0"/>
                        <a:t>Female</a:t>
                      </a:r>
                    </a:p>
                    <a:p>
                      <a:r>
                        <a:rPr lang="en-GB" sz="1800" dirty="0"/>
                        <a:t>Child</a:t>
                      </a:r>
                    </a:p>
                  </a:txBody>
                  <a:tcPr/>
                </a:tc>
                <a:tc>
                  <a:txBody>
                    <a:bodyPr/>
                    <a:lstStyle/>
                    <a:p>
                      <a:r>
                        <a:rPr lang="en-GB" sz="1800" dirty="0"/>
                        <a:t>Male </a:t>
                      </a:r>
                    </a:p>
                    <a:p>
                      <a:r>
                        <a:rPr lang="en-GB" sz="1800" dirty="0"/>
                        <a:t>Child</a:t>
                      </a:r>
                    </a:p>
                  </a:txBody>
                  <a:tcPr/>
                </a:tc>
                <a:extLst>
                  <a:ext uri="{0D108BD9-81ED-4DB2-BD59-A6C34878D82A}">
                    <a16:rowId xmlns:a16="http://schemas.microsoft.com/office/drawing/2014/main" val="10000"/>
                  </a:ext>
                </a:extLst>
              </a:tr>
              <a:tr h="587649">
                <a:tc>
                  <a:txBody>
                    <a:bodyPr/>
                    <a:lstStyle/>
                    <a:p>
                      <a:r>
                        <a:rPr lang="en-GB" sz="1800" dirty="0"/>
                        <a:t>2018</a:t>
                      </a:r>
                    </a:p>
                  </a:txBody>
                  <a:tcPr/>
                </a:tc>
                <a:tc>
                  <a:txBody>
                    <a:bodyPr/>
                    <a:lstStyle/>
                    <a:p>
                      <a:r>
                        <a:rPr lang="en-GB" sz="1800" b="1" dirty="0"/>
                        <a:t>228</a:t>
                      </a:r>
                    </a:p>
                  </a:txBody>
                  <a:tcPr/>
                </a:tc>
                <a:tc>
                  <a:txBody>
                    <a:bodyPr/>
                    <a:lstStyle/>
                    <a:p>
                      <a:r>
                        <a:rPr lang="en-GB" sz="1800" dirty="0"/>
                        <a:t>10</a:t>
                      </a:r>
                    </a:p>
                  </a:txBody>
                  <a:tcPr/>
                </a:tc>
                <a:tc>
                  <a:txBody>
                    <a:bodyPr/>
                    <a:lstStyle/>
                    <a:p>
                      <a:r>
                        <a:rPr lang="en-GB" sz="1800" dirty="0"/>
                        <a:t>67</a:t>
                      </a:r>
                    </a:p>
                  </a:txBody>
                  <a:tcPr/>
                </a:tc>
                <a:tc>
                  <a:txBody>
                    <a:bodyPr/>
                    <a:lstStyle/>
                    <a:p>
                      <a:r>
                        <a:rPr lang="en-GB" sz="1800" dirty="0"/>
                        <a:t>108</a:t>
                      </a:r>
                    </a:p>
                  </a:txBody>
                  <a:tcPr/>
                </a:tc>
                <a:tc>
                  <a:txBody>
                    <a:bodyPr/>
                    <a:lstStyle/>
                    <a:p>
                      <a:r>
                        <a:rPr lang="en-GB" sz="1800" dirty="0"/>
                        <a:t>22</a:t>
                      </a:r>
                    </a:p>
                  </a:txBody>
                  <a:tcPr/>
                </a:tc>
                <a:tc>
                  <a:txBody>
                    <a:bodyPr/>
                    <a:lstStyle/>
                    <a:p>
                      <a:r>
                        <a:rPr lang="en-GB" sz="1800" dirty="0"/>
                        <a:t>31</a:t>
                      </a:r>
                    </a:p>
                  </a:txBody>
                  <a:tcPr/>
                </a:tc>
                <a:extLst>
                  <a:ext uri="{0D108BD9-81ED-4DB2-BD59-A6C34878D82A}">
                    <a16:rowId xmlns:a16="http://schemas.microsoft.com/office/drawing/2014/main" val="1398986789"/>
                  </a:ext>
                </a:extLst>
              </a:tr>
              <a:tr h="587649">
                <a:tc>
                  <a:txBody>
                    <a:bodyPr/>
                    <a:lstStyle/>
                    <a:p>
                      <a:r>
                        <a:rPr lang="en-GB" sz="1800" dirty="0"/>
                        <a:t>2017</a:t>
                      </a:r>
                    </a:p>
                  </a:txBody>
                  <a:tcPr/>
                </a:tc>
                <a:tc>
                  <a:txBody>
                    <a:bodyPr/>
                    <a:lstStyle/>
                    <a:p>
                      <a:r>
                        <a:rPr lang="en-GB" sz="1800" b="1" dirty="0"/>
                        <a:t>207</a:t>
                      </a:r>
                    </a:p>
                  </a:txBody>
                  <a:tcPr/>
                </a:tc>
                <a:tc>
                  <a:txBody>
                    <a:bodyPr/>
                    <a:lstStyle/>
                    <a:p>
                      <a:r>
                        <a:rPr lang="en-GB" sz="1800" dirty="0"/>
                        <a:t>38</a:t>
                      </a:r>
                    </a:p>
                  </a:txBody>
                  <a:tcPr/>
                </a:tc>
                <a:tc>
                  <a:txBody>
                    <a:bodyPr/>
                    <a:lstStyle/>
                    <a:p>
                      <a:r>
                        <a:rPr lang="en-GB" sz="1800" dirty="0"/>
                        <a:t>63</a:t>
                      </a:r>
                    </a:p>
                  </a:txBody>
                  <a:tcPr/>
                </a:tc>
                <a:tc>
                  <a:txBody>
                    <a:bodyPr/>
                    <a:lstStyle/>
                    <a:p>
                      <a:r>
                        <a:rPr lang="en-GB" sz="1800" dirty="0"/>
                        <a:t>81</a:t>
                      </a:r>
                    </a:p>
                  </a:txBody>
                  <a:tcPr/>
                </a:tc>
                <a:tc>
                  <a:txBody>
                    <a:bodyPr/>
                    <a:lstStyle/>
                    <a:p>
                      <a:r>
                        <a:rPr lang="en-GB" sz="1800" dirty="0"/>
                        <a:t>24</a:t>
                      </a:r>
                    </a:p>
                  </a:txBody>
                  <a:tcPr/>
                </a:tc>
                <a:tc>
                  <a:txBody>
                    <a:bodyPr/>
                    <a:lstStyle/>
                    <a:p>
                      <a:r>
                        <a:rPr lang="en-GB" sz="1800" dirty="0"/>
                        <a:t>39</a:t>
                      </a:r>
                    </a:p>
                  </a:txBody>
                  <a:tcPr/>
                </a:tc>
                <a:extLst>
                  <a:ext uri="{0D108BD9-81ED-4DB2-BD59-A6C34878D82A}">
                    <a16:rowId xmlns:a16="http://schemas.microsoft.com/office/drawing/2014/main" val="10001"/>
                  </a:ext>
                </a:extLst>
              </a:tr>
              <a:tr h="587649">
                <a:tc>
                  <a:txBody>
                    <a:bodyPr/>
                    <a:lstStyle/>
                    <a:p>
                      <a:r>
                        <a:rPr lang="en-GB" sz="1800" dirty="0"/>
                        <a:t>2016</a:t>
                      </a:r>
                    </a:p>
                  </a:txBody>
                  <a:tcPr/>
                </a:tc>
                <a:tc>
                  <a:txBody>
                    <a:bodyPr/>
                    <a:lstStyle/>
                    <a:p>
                      <a:r>
                        <a:rPr lang="en-GB" sz="1800" b="1" dirty="0"/>
                        <a:t>150</a:t>
                      </a:r>
                    </a:p>
                  </a:txBody>
                  <a:tcPr/>
                </a:tc>
                <a:tc>
                  <a:txBody>
                    <a:bodyPr/>
                    <a:lstStyle/>
                    <a:p>
                      <a:r>
                        <a:rPr lang="en-GB" sz="1800" dirty="0"/>
                        <a:t>34</a:t>
                      </a:r>
                    </a:p>
                  </a:txBody>
                  <a:tcPr/>
                </a:tc>
                <a:tc>
                  <a:txBody>
                    <a:bodyPr/>
                    <a:lstStyle/>
                    <a:p>
                      <a:r>
                        <a:rPr lang="en-GB" sz="1800" dirty="0"/>
                        <a:t>54</a:t>
                      </a:r>
                    </a:p>
                  </a:txBody>
                  <a:tcPr/>
                </a:tc>
                <a:tc>
                  <a:txBody>
                    <a:bodyPr/>
                    <a:lstStyle/>
                    <a:p>
                      <a:r>
                        <a:rPr lang="en-GB" sz="1800" dirty="0"/>
                        <a:t>49</a:t>
                      </a:r>
                    </a:p>
                  </a:txBody>
                  <a:tcPr/>
                </a:tc>
                <a:tc>
                  <a:txBody>
                    <a:bodyPr/>
                    <a:lstStyle/>
                    <a:p>
                      <a:r>
                        <a:rPr lang="en-GB" sz="1800" dirty="0"/>
                        <a:t>21</a:t>
                      </a:r>
                    </a:p>
                  </a:txBody>
                  <a:tcPr/>
                </a:tc>
                <a:tc>
                  <a:txBody>
                    <a:bodyPr/>
                    <a:lstStyle/>
                    <a:p>
                      <a:r>
                        <a:rPr lang="en-GB" sz="1800" dirty="0"/>
                        <a:t>26</a:t>
                      </a:r>
                    </a:p>
                  </a:txBody>
                  <a:tcPr/>
                </a:tc>
                <a:extLst>
                  <a:ext uri="{0D108BD9-81ED-4DB2-BD59-A6C34878D82A}">
                    <a16:rowId xmlns:a16="http://schemas.microsoft.com/office/drawing/2014/main" val="10002"/>
                  </a:ext>
                </a:extLst>
              </a:tr>
              <a:tr h="587649">
                <a:tc>
                  <a:txBody>
                    <a:bodyPr/>
                    <a:lstStyle/>
                    <a:p>
                      <a:r>
                        <a:rPr lang="en-GB" sz="1800" dirty="0"/>
                        <a:t>2015</a:t>
                      </a:r>
                    </a:p>
                  </a:txBody>
                  <a:tcPr/>
                </a:tc>
                <a:tc>
                  <a:txBody>
                    <a:bodyPr/>
                    <a:lstStyle/>
                    <a:p>
                      <a:r>
                        <a:rPr lang="en-GB" sz="1800" b="1" dirty="0"/>
                        <a:t>145</a:t>
                      </a:r>
                    </a:p>
                  </a:txBody>
                  <a:tcPr/>
                </a:tc>
                <a:tc>
                  <a:txBody>
                    <a:bodyPr/>
                    <a:lstStyle/>
                    <a:p>
                      <a:r>
                        <a:rPr lang="en-GB" sz="1800" dirty="0"/>
                        <a:t>31</a:t>
                      </a:r>
                    </a:p>
                  </a:txBody>
                  <a:tcPr/>
                </a:tc>
                <a:tc>
                  <a:txBody>
                    <a:bodyPr/>
                    <a:lstStyle/>
                    <a:p>
                      <a:r>
                        <a:rPr lang="en-GB" sz="1800" dirty="0"/>
                        <a:t>52</a:t>
                      </a:r>
                    </a:p>
                  </a:txBody>
                  <a:tcPr/>
                </a:tc>
                <a:tc>
                  <a:txBody>
                    <a:bodyPr/>
                    <a:lstStyle/>
                    <a:p>
                      <a:r>
                        <a:rPr lang="en-GB" sz="1800" dirty="0"/>
                        <a:t>51</a:t>
                      </a:r>
                    </a:p>
                  </a:txBody>
                  <a:tcPr/>
                </a:tc>
                <a:tc>
                  <a:txBody>
                    <a:bodyPr/>
                    <a:lstStyle/>
                    <a:p>
                      <a:r>
                        <a:rPr lang="en-GB" sz="1800" dirty="0"/>
                        <a:t>19</a:t>
                      </a:r>
                    </a:p>
                  </a:txBody>
                  <a:tcPr/>
                </a:tc>
                <a:tc>
                  <a:txBody>
                    <a:bodyPr/>
                    <a:lstStyle/>
                    <a:p>
                      <a:r>
                        <a:rPr lang="en-GB" sz="1800" dirty="0"/>
                        <a:t>23</a:t>
                      </a:r>
                    </a:p>
                  </a:txBody>
                  <a:tcPr/>
                </a:tc>
                <a:extLst>
                  <a:ext uri="{0D108BD9-81ED-4DB2-BD59-A6C34878D82A}">
                    <a16:rowId xmlns:a16="http://schemas.microsoft.com/office/drawing/2014/main" val="10003"/>
                  </a:ext>
                </a:extLst>
              </a:tr>
              <a:tr h="587649">
                <a:tc>
                  <a:txBody>
                    <a:bodyPr/>
                    <a:lstStyle/>
                    <a:p>
                      <a:r>
                        <a:rPr lang="en-GB" sz="1800" dirty="0"/>
                        <a:t>2014</a:t>
                      </a:r>
                    </a:p>
                  </a:txBody>
                  <a:tcPr/>
                </a:tc>
                <a:tc>
                  <a:txBody>
                    <a:bodyPr/>
                    <a:lstStyle/>
                    <a:p>
                      <a:r>
                        <a:rPr lang="en-GB" sz="1800" b="1" dirty="0"/>
                        <a:t>111</a:t>
                      </a:r>
                    </a:p>
                  </a:txBody>
                  <a:tcPr/>
                </a:tc>
                <a:tc>
                  <a:txBody>
                    <a:bodyPr/>
                    <a:lstStyle/>
                    <a:p>
                      <a:r>
                        <a:rPr lang="en-GB" sz="1800" dirty="0"/>
                        <a:t>12</a:t>
                      </a:r>
                    </a:p>
                  </a:txBody>
                  <a:tcPr/>
                </a:tc>
                <a:tc>
                  <a:txBody>
                    <a:bodyPr/>
                    <a:lstStyle/>
                    <a:p>
                      <a:r>
                        <a:rPr lang="en-GB" sz="1800" dirty="0"/>
                        <a:t>48</a:t>
                      </a:r>
                    </a:p>
                  </a:txBody>
                  <a:tcPr/>
                </a:tc>
                <a:tc>
                  <a:txBody>
                    <a:bodyPr/>
                    <a:lstStyle/>
                    <a:p>
                      <a:r>
                        <a:rPr lang="en-GB" sz="1800" dirty="0"/>
                        <a:t>38</a:t>
                      </a:r>
                    </a:p>
                  </a:txBody>
                  <a:tcPr/>
                </a:tc>
                <a:tc>
                  <a:txBody>
                    <a:bodyPr/>
                    <a:lstStyle/>
                    <a:p>
                      <a:r>
                        <a:rPr lang="en-GB" sz="1800" dirty="0"/>
                        <a:t>14</a:t>
                      </a:r>
                    </a:p>
                  </a:txBody>
                  <a:tcPr/>
                </a:tc>
                <a:tc>
                  <a:txBody>
                    <a:bodyPr/>
                    <a:lstStyle/>
                    <a:p>
                      <a:r>
                        <a:rPr lang="en-GB" sz="1800" dirty="0"/>
                        <a:t>11</a:t>
                      </a:r>
                    </a:p>
                  </a:txBody>
                  <a:tcPr/>
                </a:tc>
                <a:extLst>
                  <a:ext uri="{0D108BD9-81ED-4DB2-BD59-A6C34878D82A}">
                    <a16:rowId xmlns:a16="http://schemas.microsoft.com/office/drawing/2014/main" val="10004"/>
                  </a:ext>
                </a:extLst>
              </a:tr>
              <a:tr h="533836">
                <a:tc>
                  <a:txBody>
                    <a:bodyPr/>
                    <a:lstStyle/>
                    <a:p>
                      <a:r>
                        <a:rPr lang="en-GB" sz="1800" dirty="0"/>
                        <a:t>2013</a:t>
                      </a:r>
                    </a:p>
                    <a:p>
                      <a:endParaRPr lang="en-GB" sz="1800" dirty="0"/>
                    </a:p>
                  </a:txBody>
                  <a:tcPr/>
                </a:tc>
                <a:tc>
                  <a:txBody>
                    <a:bodyPr/>
                    <a:lstStyle/>
                    <a:p>
                      <a:r>
                        <a:rPr lang="en-GB" sz="1800" b="1" dirty="0"/>
                        <a:t>99</a:t>
                      </a:r>
                    </a:p>
                  </a:txBody>
                  <a:tcPr/>
                </a:tc>
                <a:tc>
                  <a:txBody>
                    <a:bodyPr/>
                    <a:lstStyle/>
                    <a:p>
                      <a:r>
                        <a:rPr lang="en-GB" sz="1800" dirty="0"/>
                        <a:t>n/a</a:t>
                      </a:r>
                    </a:p>
                  </a:txBody>
                  <a:tcPr/>
                </a:tc>
                <a:tc>
                  <a:txBody>
                    <a:bodyPr/>
                    <a:lstStyle/>
                    <a:p>
                      <a:r>
                        <a:rPr lang="en-GB" sz="1800" dirty="0"/>
                        <a:t>52</a:t>
                      </a:r>
                    </a:p>
                  </a:txBody>
                  <a:tcPr/>
                </a:tc>
                <a:tc>
                  <a:txBody>
                    <a:bodyPr/>
                    <a:lstStyle/>
                    <a:p>
                      <a:r>
                        <a:rPr lang="en-GB" sz="1800" dirty="0"/>
                        <a:t>25</a:t>
                      </a:r>
                    </a:p>
                  </a:txBody>
                  <a:tcPr/>
                </a:tc>
                <a:tc>
                  <a:txBody>
                    <a:bodyPr/>
                    <a:lstStyle/>
                    <a:p>
                      <a:r>
                        <a:rPr lang="en-GB" sz="1800" dirty="0"/>
                        <a:t>13</a:t>
                      </a:r>
                    </a:p>
                  </a:txBody>
                  <a:tcPr/>
                </a:tc>
                <a:tc>
                  <a:txBody>
                    <a:bodyPr/>
                    <a:lstStyle/>
                    <a:p>
                      <a:r>
                        <a:rPr lang="en-GB" sz="1800" dirty="0"/>
                        <a:t>9</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1954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exploitation</a:t>
            </a:r>
          </a:p>
        </p:txBody>
      </p:sp>
      <p:sp>
        <p:nvSpPr>
          <p:cNvPr id="3" name="Content Placeholder 2"/>
          <p:cNvSpPr>
            <a:spLocks noGrp="1"/>
          </p:cNvSpPr>
          <p:nvPr>
            <p:ph idx="1"/>
          </p:nvPr>
        </p:nvSpPr>
        <p:spPr/>
        <p:txBody>
          <a:bodyPr>
            <a:normAutofit lnSpcReduction="10000"/>
          </a:bodyPr>
          <a:lstStyle/>
          <a:p>
            <a:r>
              <a:rPr lang="en-GB" dirty="0"/>
              <a:t>Domestic servitude</a:t>
            </a:r>
          </a:p>
          <a:p>
            <a:pPr lvl="1">
              <a:buFont typeface="Wingdings" panose="05000000000000000000" pitchFamily="2" charset="2"/>
              <a:buChar char="Ø"/>
            </a:pPr>
            <a:r>
              <a:rPr lang="en-GB" sz="2600" dirty="0"/>
              <a:t>May include: cooking, cleaning, laundry, child care, often (not always) living in employer’s home</a:t>
            </a:r>
          </a:p>
          <a:p>
            <a:r>
              <a:rPr lang="en-GB" dirty="0"/>
              <a:t>Labour exploitation</a:t>
            </a:r>
          </a:p>
          <a:p>
            <a:pPr lvl="1">
              <a:buFont typeface="Wingdings" panose="05000000000000000000" pitchFamily="2" charset="2"/>
              <a:buChar char="Ø"/>
            </a:pPr>
            <a:r>
              <a:rPr lang="en-GB" sz="2600" dirty="0"/>
              <a:t>E.g. nail bars, hand car washes, factory, agricultural, food industry, care work, hospitality, construction. This can also include criminal activity.</a:t>
            </a:r>
          </a:p>
          <a:p>
            <a:r>
              <a:rPr lang="en-GB" dirty="0"/>
              <a:t>Sexual exploitation</a:t>
            </a:r>
          </a:p>
          <a:p>
            <a:pPr lvl="1">
              <a:buFont typeface="Wingdings" panose="05000000000000000000" pitchFamily="2" charset="2"/>
              <a:buChar char="Ø"/>
            </a:pPr>
            <a:r>
              <a:rPr lang="en-GB" sz="2600" dirty="0"/>
              <a:t>Including commercial sexual exploitation such as prostitution, pornography, lap dancing and stripping</a:t>
            </a:r>
          </a:p>
        </p:txBody>
      </p:sp>
    </p:spTree>
    <p:extLst>
      <p:ext uri="{BB962C8B-B14F-4D97-AF65-F5344CB8AC3E}">
        <p14:creationId xmlns:p14="http://schemas.microsoft.com/office/powerpoint/2010/main" val="2545584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Exploitation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7128544"/>
              </p:ext>
            </p:extLst>
          </p:nvPr>
        </p:nvGraphicFramePr>
        <p:xfrm>
          <a:off x="457200" y="1600200"/>
          <a:ext cx="8230374" cy="3794171"/>
        </p:xfrm>
        <a:graphic>
          <a:graphicData uri="http://schemas.openxmlformats.org/drawingml/2006/table">
            <a:tbl>
              <a:tblPr firstRow="1" bandRow="1">
                <a:tableStyleId>{93296810-A885-4BE3-A3E7-6D5BEEA58F35}</a:tableStyleId>
              </a:tblPr>
              <a:tblGrid>
                <a:gridCol w="1371729">
                  <a:extLst>
                    <a:ext uri="{9D8B030D-6E8A-4147-A177-3AD203B41FA5}">
                      <a16:colId xmlns:a16="http://schemas.microsoft.com/office/drawing/2014/main" val="20000"/>
                    </a:ext>
                  </a:extLst>
                </a:gridCol>
                <a:gridCol w="1371729">
                  <a:extLst>
                    <a:ext uri="{9D8B030D-6E8A-4147-A177-3AD203B41FA5}">
                      <a16:colId xmlns:a16="http://schemas.microsoft.com/office/drawing/2014/main" val="20001"/>
                    </a:ext>
                  </a:extLst>
                </a:gridCol>
                <a:gridCol w="1371729">
                  <a:extLst>
                    <a:ext uri="{9D8B030D-6E8A-4147-A177-3AD203B41FA5}">
                      <a16:colId xmlns:a16="http://schemas.microsoft.com/office/drawing/2014/main" val="20002"/>
                    </a:ext>
                  </a:extLst>
                </a:gridCol>
                <a:gridCol w="1371729">
                  <a:extLst>
                    <a:ext uri="{9D8B030D-6E8A-4147-A177-3AD203B41FA5}">
                      <a16:colId xmlns:a16="http://schemas.microsoft.com/office/drawing/2014/main" val="20003"/>
                    </a:ext>
                  </a:extLst>
                </a:gridCol>
                <a:gridCol w="1371729">
                  <a:extLst>
                    <a:ext uri="{9D8B030D-6E8A-4147-A177-3AD203B41FA5}">
                      <a16:colId xmlns:a16="http://schemas.microsoft.com/office/drawing/2014/main" val="20004"/>
                    </a:ext>
                  </a:extLst>
                </a:gridCol>
                <a:gridCol w="1371729">
                  <a:extLst>
                    <a:ext uri="{9D8B030D-6E8A-4147-A177-3AD203B41FA5}">
                      <a16:colId xmlns:a16="http://schemas.microsoft.com/office/drawing/2014/main" val="20005"/>
                    </a:ext>
                  </a:extLst>
                </a:gridCol>
              </a:tblGrid>
              <a:tr h="640080">
                <a:tc>
                  <a:txBody>
                    <a:bodyPr/>
                    <a:lstStyle/>
                    <a:p>
                      <a:r>
                        <a:rPr lang="en-GB" sz="1800" dirty="0"/>
                        <a:t>Type</a:t>
                      </a:r>
                    </a:p>
                  </a:txBody>
                  <a:tcPr marL="91688" marR="91688"/>
                </a:tc>
                <a:tc>
                  <a:txBody>
                    <a:bodyPr/>
                    <a:lstStyle/>
                    <a:p>
                      <a:r>
                        <a:rPr lang="en-GB" sz="1800" dirty="0"/>
                        <a:t>Adult Female</a:t>
                      </a:r>
                    </a:p>
                  </a:txBody>
                  <a:tcPr marL="91688" marR="91688"/>
                </a:tc>
                <a:tc>
                  <a:txBody>
                    <a:bodyPr/>
                    <a:lstStyle/>
                    <a:p>
                      <a:r>
                        <a:rPr lang="en-GB" sz="1800" dirty="0"/>
                        <a:t>Adult Male</a:t>
                      </a:r>
                    </a:p>
                  </a:txBody>
                  <a:tcPr marL="91688" marR="91688"/>
                </a:tc>
                <a:tc>
                  <a:txBody>
                    <a:bodyPr/>
                    <a:lstStyle/>
                    <a:p>
                      <a:r>
                        <a:rPr lang="en-GB" sz="1800" dirty="0"/>
                        <a:t>Child</a:t>
                      </a:r>
                      <a:r>
                        <a:rPr lang="en-GB" sz="1800" baseline="0" dirty="0"/>
                        <a:t> </a:t>
                      </a:r>
                      <a:r>
                        <a:rPr lang="en-GB" sz="1800" dirty="0"/>
                        <a:t>Female</a:t>
                      </a:r>
                    </a:p>
                  </a:txBody>
                  <a:tcPr marL="91688" marR="91688"/>
                </a:tc>
                <a:tc>
                  <a:txBody>
                    <a:bodyPr/>
                    <a:lstStyle/>
                    <a:p>
                      <a:r>
                        <a:rPr lang="en-GB" sz="1800" dirty="0"/>
                        <a:t>Child Male</a:t>
                      </a:r>
                    </a:p>
                  </a:txBody>
                  <a:tcPr marL="91688" marR="91688"/>
                </a:tc>
                <a:tc>
                  <a:txBody>
                    <a:bodyPr/>
                    <a:lstStyle/>
                    <a:p>
                      <a:r>
                        <a:rPr lang="en-GB" sz="1800" dirty="0"/>
                        <a:t>Total</a:t>
                      </a:r>
                    </a:p>
                  </a:txBody>
                  <a:tcPr marL="91688" marR="91688"/>
                </a:tc>
                <a:extLst>
                  <a:ext uri="{0D108BD9-81ED-4DB2-BD59-A6C34878D82A}">
                    <a16:rowId xmlns:a16="http://schemas.microsoft.com/office/drawing/2014/main" val="10000"/>
                  </a:ext>
                </a:extLst>
              </a:tr>
              <a:tr h="871541">
                <a:tc>
                  <a:txBody>
                    <a:bodyPr/>
                    <a:lstStyle/>
                    <a:p>
                      <a:r>
                        <a:rPr lang="en-GB" sz="1800" dirty="0"/>
                        <a:t>Domestic Servitude</a:t>
                      </a:r>
                    </a:p>
                  </a:txBody>
                  <a:tcPr marL="91688" marR="91688"/>
                </a:tc>
                <a:tc>
                  <a:txBody>
                    <a:bodyPr/>
                    <a:lstStyle/>
                    <a:p>
                      <a:r>
                        <a:rPr lang="en-GB" sz="1800" dirty="0"/>
                        <a:t>7</a:t>
                      </a:r>
                    </a:p>
                  </a:txBody>
                  <a:tcPr marL="91688" marR="91688"/>
                </a:tc>
                <a:tc>
                  <a:txBody>
                    <a:bodyPr/>
                    <a:lstStyle/>
                    <a:p>
                      <a:r>
                        <a:rPr lang="en-GB" sz="1800" dirty="0"/>
                        <a:t>5</a:t>
                      </a:r>
                    </a:p>
                  </a:txBody>
                  <a:tcPr marL="91688" marR="91688"/>
                </a:tc>
                <a:tc>
                  <a:txBody>
                    <a:bodyPr/>
                    <a:lstStyle/>
                    <a:p>
                      <a:r>
                        <a:rPr lang="en-GB" sz="1800" b="0" dirty="0"/>
                        <a:t>1</a:t>
                      </a:r>
                    </a:p>
                  </a:txBody>
                  <a:tcPr marL="91688" marR="91688"/>
                </a:tc>
                <a:tc>
                  <a:txBody>
                    <a:bodyPr/>
                    <a:lstStyle/>
                    <a:p>
                      <a:r>
                        <a:rPr lang="en-GB" sz="1800" dirty="0"/>
                        <a:t>0</a:t>
                      </a:r>
                    </a:p>
                  </a:txBody>
                  <a:tcPr marL="91688" marR="91688"/>
                </a:tc>
                <a:tc>
                  <a:txBody>
                    <a:bodyPr/>
                    <a:lstStyle/>
                    <a:p>
                      <a:r>
                        <a:rPr lang="en-GB" sz="1800" dirty="0"/>
                        <a:t>13</a:t>
                      </a:r>
                    </a:p>
                  </a:txBody>
                  <a:tcPr marL="91688" marR="91688"/>
                </a:tc>
                <a:extLst>
                  <a:ext uri="{0D108BD9-81ED-4DB2-BD59-A6C34878D82A}">
                    <a16:rowId xmlns:a16="http://schemas.microsoft.com/office/drawing/2014/main" val="10001"/>
                  </a:ext>
                </a:extLst>
              </a:tr>
              <a:tr h="821235">
                <a:tc>
                  <a:txBody>
                    <a:bodyPr/>
                    <a:lstStyle/>
                    <a:p>
                      <a:r>
                        <a:rPr lang="en-GB" sz="1800" dirty="0"/>
                        <a:t>Labour exploitation</a:t>
                      </a:r>
                    </a:p>
                  </a:txBody>
                  <a:tcPr marL="91688" marR="91688"/>
                </a:tc>
                <a:tc>
                  <a:txBody>
                    <a:bodyPr/>
                    <a:lstStyle/>
                    <a:p>
                      <a:r>
                        <a:rPr lang="en-GB" sz="1800" dirty="0"/>
                        <a:t>6</a:t>
                      </a:r>
                    </a:p>
                  </a:txBody>
                  <a:tcPr marL="91688" marR="91688"/>
                </a:tc>
                <a:tc>
                  <a:txBody>
                    <a:bodyPr/>
                    <a:lstStyle/>
                    <a:p>
                      <a:r>
                        <a:rPr lang="en-GB" sz="1800" b="1" dirty="0"/>
                        <a:t>93 (86%)</a:t>
                      </a:r>
                    </a:p>
                  </a:txBody>
                  <a:tcPr marL="91688" marR="91688"/>
                </a:tc>
                <a:tc>
                  <a:txBody>
                    <a:bodyPr/>
                    <a:lstStyle/>
                    <a:p>
                      <a:r>
                        <a:rPr lang="en-GB" sz="1800" b="0" dirty="0"/>
                        <a:t>5</a:t>
                      </a:r>
                    </a:p>
                  </a:txBody>
                  <a:tcPr marL="91688" marR="91688"/>
                </a:tc>
                <a:tc>
                  <a:txBody>
                    <a:bodyPr/>
                    <a:lstStyle/>
                    <a:p>
                      <a:r>
                        <a:rPr lang="en-GB" sz="1800" b="1" dirty="0"/>
                        <a:t>29 (</a:t>
                      </a:r>
                      <a:r>
                        <a:rPr lang="en-GB" sz="1800" b="1" baseline="0" dirty="0"/>
                        <a:t>94</a:t>
                      </a:r>
                      <a:r>
                        <a:rPr lang="en-GB" sz="1800" b="1" dirty="0"/>
                        <a:t>%)</a:t>
                      </a:r>
                    </a:p>
                  </a:txBody>
                  <a:tcPr marL="91688" marR="91688"/>
                </a:tc>
                <a:tc>
                  <a:txBody>
                    <a:bodyPr/>
                    <a:lstStyle/>
                    <a:p>
                      <a:r>
                        <a:rPr lang="en-GB" sz="1800" b="1" dirty="0"/>
                        <a:t>133 (58%)</a:t>
                      </a:r>
                    </a:p>
                  </a:txBody>
                  <a:tcPr marL="91688" marR="91688"/>
                </a:tc>
                <a:extLst>
                  <a:ext uri="{0D108BD9-81ED-4DB2-BD59-A6C34878D82A}">
                    <a16:rowId xmlns:a16="http://schemas.microsoft.com/office/drawing/2014/main" val="10002"/>
                  </a:ext>
                </a:extLst>
              </a:tr>
              <a:tr h="821235">
                <a:tc>
                  <a:txBody>
                    <a:bodyPr/>
                    <a:lstStyle/>
                    <a:p>
                      <a:r>
                        <a:rPr lang="en-GB" sz="1800" dirty="0"/>
                        <a:t>Sexual exploitation</a:t>
                      </a:r>
                    </a:p>
                  </a:txBody>
                  <a:tcPr marL="91688" marR="91688"/>
                </a:tc>
                <a:tc>
                  <a:txBody>
                    <a:bodyPr/>
                    <a:lstStyle/>
                    <a:p>
                      <a:r>
                        <a:rPr lang="en-GB" sz="1800" b="1" dirty="0"/>
                        <a:t>52 (78%)</a:t>
                      </a:r>
                    </a:p>
                  </a:txBody>
                  <a:tcPr marL="91688" marR="91688"/>
                </a:tc>
                <a:tc>
                  <a:txBody>
                    <a:bodyPr/>
                    <a:lstStyle/>
                    <a:p>
                      <a:r>
                        <a:rPr lang="en-GB" sz="1800" dirty="0"/>
                        <a:t>7</a:t>
                      </a:r>
                    </a:p>
                  </a:txBody>
                  <a:tcPr marL="91688" marR="91688"/>
                </a:tc>
                <a:tc>
                  <a:txBody>
                    <a:bodyPr/>
                    <a:lstStyle/>
                    <a:p>
                      <a:r>
                        <a:rPr lang="en-GB" sz="1800" b="1" dirty="0"/>
                        <a:t>11 (50%)</a:t>
                      </a:r>
                    </a:p>
                  </a:txBody>
                  <a:tcPr marL="91688" marR="91688"/>
                </a:tc>
                <a:tc>
                  <a:txBody>
                    <a:bodyPr/>
                    <a:lstStyle/>
                    <a:p>
                      <a:r>
                        <a:rPr lang="en-GB" sz="1800" dirty="0"/>
                        <a:t>1</a:t>
                      </a:r>
                    </a:p>
                  </a:txBody>
                  <a:tcPr marL="91688" marR="91688"/>
                </a:tc>
                <a:tc>
                  <a:txBody>
                    <a:bodyPr/>
                    <a:lstStyle/>
                    <a:p>
                      <a:r>
                        <a:rPr lang="en-GB" sz="1800" dirty="0"/>
                        <a:t>71</a:t>
                      </a:r>
                    </a:p>
                  </a:txBody>
                  <a:tcPr marL="91688" marR="91688"/>
                </a:tc>
                <a:extLst>
                  <a:ext uri="{0D108BD9-81ED-4DB2-BD59-A6C34878D82A}">
                    <a16:rowId xmlns:a16="http://schemas.microsoft.com/office/drawing/2014/main" val="10003"/>
                  </a:ext>
                </a:extLst>
              </a:tr>
              <a:tr h="640080">
                <a:tc>
                  <a:txBody>
                    <a:bodyPr/>
                    <a:lstStyle/>
                    <a:p>
                      <a:r>
                        <a:rPr lang="en-GB" sz="1800" dirty="0"/>
                        <a:t>Unknown</a:t>
                      </a:r>
                    </a:p>
                  </a:txBody>
                  <a:tcPr marL="91688" marR="91688"/>
                </a:tc>
                <a:tc>
                  <a:txBody>
                    <a:bodyPr/>
                    <a:lstStyle/>
                    <a:p>
                      <a:r>
                        <a:rPr lang="en-GB" sz="1800" dirty="0"/>
                        <a:t>2</a:t>
                      </a:r>
                    </a:p>
                  </a:txBody>
                  <a:tcPr marL="91688" marR="91688"/>
                </a:tc>
                <a:tc>
                  <a:txBody>
                    <a:bodyPr/>
                    <a:lstStyle/>
                    <a:p>
                      <a:r>
                        <a:rPr lang="en-GB" sz="1800" dirty="0"/>
                        <a:t>3</a:t>
                      </a:r>
                    </a:p>
                  </a:txBody>
                  <a:tcPr marL="91688" marR="91688"/>
                </a:tc>
                <a:tc>
                  <a:txBody>
                    <a:bodyPr/>
                    <a:lstStyle/>
                    <a:p>
                      <a:r>
                        <a:rPr lang="en-GB" sz="1800" dirty="0"/>
                        <a:t>5</a:t>
                      </a:r>
                    </a:p>
                  </a:txBody>
                  <a:tcPr marL="91688" marR="91688"/>
                </a:tc>
                <a:tc>
                  <a:txBody>
                    <a:bodyPr/>
                    <a:lstStyle/>
                    <a:p>
                      <a:r>
                        <a:rPr lang="en-GB" sz="1800" dirty="0"/>
                        <a:t>1</a:t>
                      </a:r>
                    </a:p>
                  </a:txBody>
                  <a:tcPr marL="91688" marR="91688"/>
                </a:tc>
                <a:tc>
                  <a:txBody>
                    <a:bodyPr/>
                    <a:lstStyle/>
                    <a:p>
                      <a:r>
                        <a:rPr lang="en-GB" sz="1800" dirty="0"/>
                        <a:t>11</a:t>
                      </a:r>
                    </a:p>
                  </a:txBody>
                  <a:tcPr marL="91688" marR="9168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6578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tree&#10;&#10;Description automatically generated">
            <a:extLst>
              <a:ext uri="{FF2B5EF4-FFF2-40B4-BE49-F238E27FC236}">
                <a16:creationId xmlns:a16="http://schemas.microsoft.com/office/drawing/2014/main" id="{20808A6B-6AC8-6047-A275-0B70D8C546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127"/>
          <a:stretch/>
        </p:blipFill>
        <p:spPr>
          <a:xfrm>
            <a:off x="755576" y="207382"/>
            <a:ext cx="3747371" cy="5885324"/>
          </a:xfrm>
          <a:prstGeom prst="rect">
            <a:avLst/>
          </a:prstGeom>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49" y="6013896"/>
            <a:ext cx="1751372" cy="844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6633"/>
            <a:ext cx="2358109" cy="67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5691" y="4632370"/>
            <a:ext cx="2592288" cy="1144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4572000" y="836712"/>
            <a:ext cx="3960440" cy="2062103"/>
          </a:xfrm>
          <a:solidFill>
            <a:schemeClr val="bg1"/>
          </a:solidFill>
        </p:spPr>
        <p:txBody>
          <a:bodyPr wrap="square">
            <a:spAutoFit/>
          </a:bodyPr>
          <a:lstStyle/>
          <a:p>
            <a:pPr marL="0" indent="0">
              <a:spcBef>
                <a:spcPts val="0"/>
              </a:spcBef>
              <a:buNone/>
            </a:pPr>
            <a:r>
              <a:rPr lang="en-GB" b="1" dirty="0">
                <a:solidFill>
                  <a:srgbClr val="FFC000"/>
                </a:solidFill>
                <a:latin typeface="Arial Narrow" panose="020B0606020202030204" pitchFamily="34" charset="0"/>
              </a:rPr>
              <a:t>HUMAN</a:t>
            </a:r>
          </a:p>
          <a:p>
            <a:pPr marL="0" indent="0">
              <a:spcBef>
                <a:spcPts val="0"/>
              </a:spcBef>
              <a:buNone/>
            </a:pPr>
            <a:r>
              <a:rPr lang="en-GB" b="1" dirty="0">
                <a:solidFill>
                  <a:srgbClr val="FFC000"/>
                </a:solidFill>
                <a:latin typeface="Arial Narrow" panose="020B0606020202030204" pitchFamily="34" charset="0"/>
              </a:rPr>
              <a:t>TRAFFICKING</a:t>
            </a:r>
            <a:r>
              <a:rPr lang="en-GB" b="1" dirty="0">
                <a:latin typeface="Arial Narrow" panose="020B0606020202030204" pitchFamily="34" charset="0"/>
              </a:rPr>
              <a:t> </a:t>
            </a:r>
          </a:p>
          <a:p>
            <a:pPr marL="0" indent="0">
              <a:spcBef>
                <a:spcPts val="0"/>
              </a:spcBef>
              <a:buNone/>
            </a:pPr>
            <a:r>
              <a:rPr lang="en-GB" b="1" dirty="0">
                <a:solidFill>
                  <a:srgbClr val="FFC000"/>
                </a:solidFill>
                <a:latin typeface="Arial Narrow" panose="020B0606020202030204" pitchFamily="34" charset="0"/>
              </a:rPr>
              <a:t>IS CLOSER THAN</a:t>
            </a:r>
            <a:br>
              <a:rPr lang="en-GB" b="1" dirty="0">
                <a:solidFill>
                  <a:srgbClr val="FFC000"/>
                </a:solidFill>
                <a:latin typeface="Arial Narrow" panose="020B0606020202030204" pitchFamily="34" charset="0"/>
              </a:rPr>
            </a:br>
            <a:r>
              <a:rPr lang="en-GB" b="1" dirty="0">
                <a:solidFill>
                  <a:srgbClr val="FFC000"/>
                </a:solidFill>
                <a:latin typeface="Arial Narrow" panose="020B0606020202030204" pitchFamily="34" charset="0"/>
              </a:rPr>
              <a:t>YOU THINK</a:t>
            </a:r>
          </a:p>
        </p:txBody>
      </p:sp>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7" y="6237312"/>
            <a:ext cx="866775" cy="576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B40138CA-BBCC-754A-B590-B5C44A6297E1}"/>
              </a:ext>
            </a:extLst>
          </p:cNvPr>
          <p:cNvSpPr txBox="1"/>
          <p:nvPr/>
        </p:nvSpPr>
        <p:spPr>
          <a:xfrm>
            <a:off x="4572000" y="2913064"/>
            <a:ext cx="3960440" cy="1323439"/>
          </a:xfrm>
          <a:prstGeom prst="rect">
            <a:avLst/>
          </a:prstGeom>
          <a:noFill/>
        </p:spPr>
        <p:txBody>
          <a:bodyPr wrap="square" rtlCol="0">
            <a:spAutoFit/>
          </a:bodyPr>
          <a:lstStyle/>
          <a:p>
            <a:r>
              <a:rPr lang="en-GB" sz="2000" dirty="0"/>
              <a:t>People are being trafficked in every corner of Scotland.</a:t>
            </a:r>
            <a:br>
              <a:rPr lang="en-GB" sz="2000" dirty="0"/>
            </a:br>
            <a:r>
              <a:rPr lang="en-GB" sz="2000" dirty="0"/>
              <a:t>If you see something suspicious, report it.</a:t>
            </a:r>
          </a:p>
        </p:txBody>
      </p:sp>
    </p:spTree>
    <p:extLst>
      <p:ext uri="{BB962C8B-B14F-4D97-AF65-F5344CB8AC3E}">
        <p14:creationId xmlns:p14="http://schemas.microsoft.com/office/powerpoint/2010/main" val="4203412583"/>
      </p:ext>
    </p:extLst>
  </p:cSld>
  <p:clrMapOvr>
    <a:masterClrMapping/>
  </p:clrMapOvr>
</p:sld>
</file>

<file path=ppt/theme/theme1.xml><?xml version="1.0" encoding="utf-8"?>
<a:theme xmlns:a="http://schemas.openxmlformats.org/drawingml/2006/main" name="1_SCCP template">
  <a:themeElements>
    <a:clrScheme name="1_SCC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CCP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CC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CCP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CCP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CCP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CCP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CCP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CCP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CCP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CCP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CCP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CCP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CCP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G - Gaelic - Dark Blue">
  <a:themeElements>
    <a:clrScheme name="SG - Gaelic - Dark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G - Gaelic - Dark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G - Gaelic - Dark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G - Gaelic - Dark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G - Gaelic - Dark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G - Gaelic - Dark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G - Gaelic - Dark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G - Gaelic - Dark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G - Gaelic - Dark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G - Gaelic - Dark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G - Gaelic - Dark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G - Gaelic - Dark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G - Gaelic - Dark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G - Gaelic - Dark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G - Gaelic - Light Blue">
  <a:themeElements>
    <a:clrScheme name="SG - Gaelic - Light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G - Gaelic - Light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G - Gaelic - Light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G - Gaelic - Light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G - Gaelic - Light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G - Gaelic - Light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G - Gaelic - Light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G - Gaelic - Light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G - Gaelic - Light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G - Gaelic - Light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G - Gaelic - Light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G - Gaelic - Light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G - Gaelic - Light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G - Gaelic - Light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RAND_PP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_x0020_TYpe xmlns="DC1B2DFB-4066-48D2-9C62-ADFF6D5B2B21">General Document</Document_x0020_TYpe>
    <Owner xmlns="DC1B2DFB-4066-48D2-9C62-ADFF6D5B2B21" xsi:nil="true"/>
    <_ip_UnifiedCompliancePolicyProperties xmlns="http://schemas.microsoft.com/sharepoint/v3" xsi:nil="true"/>
  </documentManagement>
</p:properties>
</file>

<file path=customXml/item2.xml><?xml version="1.0" encoding="utf-8"?>
<metadata xmlns="http://www.objective.com/ecm/document/metadata/53D26341A57B383EE0540010E0463CCA" version="1.0.0">
  <systemFields>
    <field name="Objective-Id">
      <value order="0">A20807289</value>
    </field>
    <field name="Objective-Title">
      <value order="0">Human Trafficking - Strategy Implementation - Standard awareness raising presentation for sharing - April 2018</value>
    </field>
    <field name="Objective-Description">
      <value order="0"/>
    </field>
    <field name="Objective-CreationStamp">
      <value order="0">2018-03-08T14:19:30Z</value>
    </field>
    <field name="Objective-IsApproved">
      <value order="0">false</value>
    </field>
    <field name="Objective-IsPublished">
      <value order="0">true</value>
    </field>
    <field name="Objective-DatePublished">
      <value order="0">2018-04-20T14:41:16Z</value>
    </field>
    <field name="Objective-ModificationStamp">
      <value order="0">2018-04-20T14:41:16Z</value>
    </field>
    <field name="Objective-Owner">
      <value order="0">Smith, Gordon GM (u204790)</value>
    </field>
    <field name="Objective-Path">
      <value order="0">Objective Global Folder:SG File Plan:Crime, law, justice and rights:Crime:General:Advice and policy: Crime - general:Human Trafficking and Exploitation: Strategy Implementation: 2017-2022</value>
    </field>
    <field name="Objective-Parent">
      <value order="0">Human Trafficking and Exploitation: Strategy Implementation: 2017-2022</value>
    </field>
    <field name="Objective-State">
      <value order="0">Published</value>
    </field>
    <field name="Objective-VersionId">
      <value order="0">vA29186504</value>
    </field>
    <field name="Objective-Version">
      <value order="0">1.0</value>
    </field>
    <field name="Objective-VersionNumber">
      <value order="0">2</value>
    </field>
    <field name="Objective-VersionComment">
      <value order="0"/>
    </field>
    <field name="Objective-FileNumber">
      <value order="0">qA673662</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3.xml><?xml version="1.0" encoding="utf-8"?>
<ct:contentTypeSchema xmlns:ct="http://schemas.microsoft.com/office/2006/metadata/contentType" xmlns:ma="http://schemas.microsoft.com/office/2006/metadata/properties/metaAttributes" ct:_="" ma:_="" ma:contentTypeName="Document" ma:contentTypeID="0x01010030D5AC0D237EDA42A1B0961F8A3A3FAD" ma:contentTypeVersion="" ma:contentTypeDescription="Create a new document." ma:contentTypeScope="" ma:versionID="5c6e9705cd3edc03e5686f58e73883b2">
  <xsd:schema xmlns:xsd="http://www.w3.org/2001/XMLSchema" xmlns:xs="http://www.w3.org/2001/XMLSchema" xmlns:p="http://schemas.microsoft.com/office/2006/metadata/properties" xmlns:ns1="http://schemas.microsoft.com/sharepoint/v3" xmlns:ns2="DC1B2DFB-4066-48D2-9C62-ADFF6D5B2B21" xmlns:ns3="ed5a4896-2da6-4469-a7e1-3f6eab57a1f0" xmlns:ns4="dc1b2dfb-4066-48d2-9c62-adff6d5b2b21" targetNamespace="http://schemas.microsoft.com/office/2006/metadata/properties" ma:root="true" ma:fieldsID="474917ef8ed29827bef616c2d74b58c5" ns1:_="" ns2:_="" ns3:_="" ns4:_="">
    <xsd:import namespace="http://schemas.microsoft.com/sharepoint/v3"/>
    <xsd:import namespace="DC1B2DFB-4066-48D2-9C62-ADFF6D5B2B21"/>
    <xsd:import namespace="ed5a4896-2da6-4469-a7e1-3f6eab57a1f0"/>
    <xsd:import namespace="dc1b2dfb-4066-48d2-9c62-adff6d5b2b21"/>
    <xsd:element name="properties">
      <xsd:complexType>
        <xsd:sequence>
          <xsd:element name="documentManagement">
            <xsd:complexType>
              <xsd:all>
                <xsd:element ref="ns2:Owner" minOccurs="0"/>
                <xsd:element ref="ns2:Document_x0020_TYpe"/>
                <xsd:element ref="ns3: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1B2DFB-4066-48D2-9C62-ADFF6D5B2B21" elementFormDefault="qualified">
    <xsd:import namespace="http://schemas.microsoft.com/office/2006/documentManagement/types"/>
    <xsd:import namespace="http://schemas.microsoft.com/office/infopath/2007/PartnerControls"/>
    <xsd:element name="Owner" ma:index="8" nillable="true" ma:displayName="Owner" ma:internalName="Owner">
      <xsd:simpleType>
        <xsd:restriction base="dms:Text">
          <xsd:maxLength value="255"/>
        </xsd:restriction>
      </xsd:simpleType>
    </xsd:element>
    <xsd:element name="Document_x0020_TYpe" ma:index="9" ma:displayName="Document Type" ma:default="General Document" ma:format="Dropdown" ma:internalName="Document_x0020_TYpe">
      <xsd:simpleType>
        <xsd:union memberTypes="dms:Text">
          <xsd:simpleType>
            <xsd:restriction base="dms:Choice">
              <xsd:enumeration value="Agenda"/>
              <xsd:enumeration value="Appendix"/>
              <xsd:enumeration value="Briefing"/>
              <xsd:enumeration value="Business Planning"/>
              <xsd:enumeration value="Feedback"/>
              <xsd:enumeration value="Form"/>
              <xsd:enumeration value="General Document"/>
              <xsd:enumeration value="Letter"/>
              <xsd:enumeration value="Meeting Note"/>
              <xsd:enumeration value="Meeting Papers"/>
              <xsd:enumeration value="Message Sent"/>
              <xsd:enumeration value="Message Received"/>
              <xsd:enumeration value="Minutes"/>
              <xsd:enumeration value="News Release"/>
              <xsd:enumeration value="Presentation"/>
              <xsd:enumeration value="Proposal"/>
              <xsd:enumeration value="Report"/>
              <xsd:enumeration value="Response"/>
              <xsd:enumeration value="Speech"/>
              <xsd:enumeration value="Spreadsheet Information"/>
              <xsd:enumeration value="Spreadsheet Analysis"/>
              <xsd:enumeration value="Submission/Bi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d5a4896-2da6-4469-a7e1-3f6eab57a1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c1b2dfb-4066-48d2-9c62-adff6d5b2b21"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MediaServiceAutoTags" ma:internalName="MediaServiceAutoTags"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13FAA2-8B5E-42E0-A991-372A4F98CC83}">
  <ds:schemaRefs>
    <ds:schemaRef ds:uri="http://purl.org/dc/elements/1.1/"/>
    <ds:schemaRef ds:uri="http://purl.org/dc/terms/"/>
    <ds:schemaRef ds:uri="http://schemas.microsoft.com/sharepoint/v3"/>
    <ds:schemaRef ds:uri="http://schemas.microsoft.com/office/infopath/2007/PartnerControls"/>
    <ds:schemaRef ds:uri="http://schemas.openxmlformats.org/package/2006/metadata/core-properties"/>
    <ds:schemaRef ds:uri="DC1B2DFB-4066-48D2-9C62-ADFF6D5B2B21"/>
    <ds:schemaRef ds:uri="dc1b2dfb-4066-48d2-9c62-adff6d5b2b21"/>
    <ds:schemaRef ds:uri="http://purl.org/dc/dcmitype/"/>
    <ds:schemaRef ds:uri="http://schemas.microsoft.com/office/2006/documentManagement/types"/>
    <ds:schemaRef ds:uri="ed5a4896-2da6-4469-a7e1-3f6eab57a1f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3.xml><?xml version="1.0" encoding="utf-8"?>
<ds:datastoreItem xmlns:ds="http://schemas.openxmlformats.org/officeDocument/2006/customXml" ds:itemID="{FF8A12F5-D66F-46B9-A963-7934D01A80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1B2DFB-4066-48D2-9C62-ADFF6D5B2B21"/>
    <ds:schemaRef ds:uri="ed5a4896-2da6-4469-a7e1-3f6eab57a1f0"/>
    <ds:schemaRef ds:uri="dc1b2dfb-4066-48d2-9c62-adff6d5b2b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9B18E14-4ECC-469A-95B9-C2969CA9BBB4}">
  <ds:schemaRefs>
    <ds:schemaRef ds:uri="http://schemas.microsoft.com/office/2006/metadata/customXsn"/>
  </ds:schemaRefs>
</ds:datastoreItem>
</file>

<file path=customXml/itemProps5.xml><?xml version="1.0" encoding="utf-8"?>
<ds:datastoreItem xmlns:ds="http://schemas.openxmlformats.org/officeDocument/2006/customXml" ds:itemID="{D5F19B96-C170-43B9-BB99-19692AEDB1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 - ERAD - Climate Change</Template>
  <TotalTime>4452</TotalTime>
  <Words>3625</Words>
  <Application>Microsoft Macintosh PowerPoint</Application>
  <PresentationFormat>On-screen Show (4:3)</PresentationFormat>
  <Paragraphs>370</Paragraphs>
  <Slides>16</Slides>
  <Notes>16</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16</vt:i4>
      </vt:variant>
    </vt:vector>
  </HeadingPairs>
  <TitlesOfParts>
    <vt:vector size="27" baseType="lpstr">
      <vt:lpstr>Arial</vt:lpstr>
      <vt:lpstr>Arial Narrow</vt:lpstr>
      <vt:lpstr>Calibri</vt:lpstr>
      <vt:lpstr>Wingdings</vt:lpstr>
      <vt:lpstr>Wingdings 2</vt:lpstr>
      <vt:lpstr>1_SCCP template</vt:lpstr>
      <vt:lpstr>SG - Gaelic - Dark Blue</vt:lpstr>
      <vt:lpstr>SG - Gaelic - Light Blue</vt:lpstr>
      <vt:lpstr>BRAND_PP presentation template</vt:lpstr>
      <vt:lpstr>Office Theme</vt:lpstr>
      <vt:lpstr>1_Office Theme</vt:lpstr>
      <vt:lpstr>PowerPoint Presentation</vt:lpstr>
      <vt:lpstr>A Collective Responsibility</vt:lpstr>
      <vt:lpstr>Simple definitions</vt:lpstr>
      <vt:lpstr>Legal definitions in Scotland</vt:lpstr>
      <vt:lpstr>Does it happen here?</vt:lpstr>
      <vt:lpstr>NRM referrals</vt:lpstr>
      <vt:lpstr>Types of exploitation</vt:lpstr>
      <vt:lpstr>Types of Exploitation</vt:lpstr>
      <vt:lpstr>PowerPoint Presentation</vt:lpstr>
      <vt:lpstr>PowerPoint Presentation</vt:lpstr>
      <vt:lpstr>Impact on victims</vt:lpstr>
      <vt:lpstr>Impact on victims</vt:lpstr>
      <vt:lpstr>NRM process</vt:lpstr>
      <vt:lpstr>Possible signs of Human Trafficking</vt:lpstr>
      <vt:lpstr>How to report a concern</vt:lpstr>
      <vt:lpstr>Additional resources</vt:lpstr>
    </vt:vector>
  </TitlesOfParts>
  <Company>Scottish Executive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Holders Workshop</dc:title>
  <dc:creator>Audrey Parfinowska</dc:creator>
  <cp:lastModifiedBy>Peter Broomfield</cp:lastModifiedBy>
  <cp:revision>241</cp:revision>
  <cp:lastPrinted>2018-06-21T12:55:49Z</cp:lastPrinted>
  <dcterms:created xsi:type="dcterms:W3CDTF">2010-07-23T10:17:31Z</dcterms:created>
  <dcterms:modified xsi:type="dcterms:W3CDTF">2019-07-09T09:30:48Z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A20807289</vt:lpwstr>
  </property>
  <property fmtid="{D5CDD505-2E9C-101B-9397-08002B2CF9AE}" pid="4" name="Objective-Title">
    <vt:lpwstr>Human Trafficking - Strategy Implementation - Standard awareness raising presentation for sharing - April 2018</vt:lpwstr>
  </property>
  <property fmtid="{D5CDD505-2E9C-101B-9397-08002B2CF9AE}" pid="5" name="Objective-Comment">
    <vt:lpwstr>
    </vt:lpwstr>
  </property>
  <property fmtid="{D5CDD505-2E9C-101B-9397-08002B2CF9AE}" pid="6" name="Objective-CreationStamp">
    <vt:filetime>2018-04-20T10:26:31Z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2018-04-20T14:41:16Z</vt:filetime>
  </property>
  <property fmtid="{D5CDD505-2E9C-101B-9397-08002B2CF9AE}" pid="10" name="Objective-ModificationStamp">
    <vt:filetime>2018-04-20T14:41:19Z</vt:filetime>
  </property>
  <property fmtid="{D5CDD505-2E9C-101B-9397-08002B2CF9AE}" pid="11" name="Objective-Owner">
    <vt:lpwstr>Smith, Gordon GM (u204790)</vt:lpwstr>
  </property>
  <property fmtid="{D5CDD505-2E9C-101B-9397-08002B2CF9AE}" pid="12" name="Objective-Path">
    <vt:lpwstr>Objective Global Folder:SG File Plan:Crime, law, justice and rights:Crime:General:Advice and policy: Crime - general:Human Trafficking and Exploitation: Strategy Implementation: 2017-2022:</vt:lpwstr>
  </property>
  <property fmtid="{D5CDD505-2E9C-101B-9397-08002B2CF9AE}" pid="13" name="Objective-Parent">
    <vt:lpwstr>Human Trafficking and Exploitation: Strategy Implementation: 2017-2022</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2</vt:r8>
  </property>
  <property fmtid="{D5CDD505-2E9C-101B-9397-08002B2CF9AE}" pid="17" name="Objective-VersionComment">
    <vt:lpwstr>
    </vt:lpwstr>
  </property>
  <property fmtid="{D5CDD505-2E9C-101B-9397-08002B2CF9AE}" pid="18" name="Objective-FileNumber">
    <vt:lpwstr>
    </vt:lpwstr>
  </property>
  <property fmtid="{D5CDD505-2E9C-101B-9397-08002B2CF9AE}" pid="19" name="Objective-Classification">
    <vt:lpwstr>[Inherited - OFFICIAL]</vt:lpwstr>
  </property>
  <property fmtid="{D5CDD505-2E9C-101B-9397-08002B2CF9AE}" pid="20" name="Objective-Caveats">
    <vt:lpwstr>
    </vt:lpwstr>
  </property>
  <property fmtid="{D5CDD505-2E9C-101B-9397-08002B2CF9AE}" pid="21" name="Objective-Date of Original [system]">
    <vt:lpwstr>
    </vt:lpwstr>
  </property>
  <property fmtid="{D5CDD505-2E9C-101B-9397-08002B2CF9AE}" pid="22" name="Objective-Date Received [system]">
    <vt:lpwstr>
    </vt:lpwstr>
  </property>
  <property fmtid="{D5CDD505-2E9C-101B-9397-08002B2CF9AE}" pid="23" name="Objective-SG Web Publication - Category [system]">
    <vt:lpwstr>
    </vt:lpwstr>
  </property>
  <property fmtid="{D5CDD505-2E9C-101B-9397-08002B2CF9AE}" pid="24" name="Objective-SG Web Publication - Category 2 Classification [system]">
    <vt:lpwstr>
    </vt:lpwstr>
  </property>
  <property fmtid="{D5CDD505-2E9C-101B-9397-08002B2CF9AE}" pid="25" name="Objective-Description">
    <vt:lpwstr>
    </vt:lpwstr>
  </property>
  <property fmtid="{D5CDD505-2E9C-101B-9397-08002B2CF9AE}" pid="26" name="Objective-VersionId">
    <vt:lpwstr>vA29186504</vt:lpwstr>
  </property>
  <property fmtid="{D5CDD505-2E9C-101B-9397-08002B2CF9AE}" pid="27" name="Objective-Connect Creator">
    <vt:lpwstr>
    </vt:lpwstr>
  </property>
  <property fmtid="{D5CDD505-2E9C-101B-9397-08002B2CF9AE}" pid="28" name="Objective-Date Received">
    <vt:lpwstr>
    </vt:lpwstr>
  </property>
  <property fmtid="{D5CDD505-2E9C-101B-9397-08002B2CF9AE}" pid="29" name="Objective-Date of Original">
    <vt:lpwstr>
    </vt:lpwstr>
  </property>
  <property fmtid="{D5CDD505-2E9C-101B-9397-08002B2CF9AE}" pid="30" name="Objective-SG Web Publication - Category">
    <vt:lpwstr>
    </vt:lpwstr>
  </property>
  <property fmtid="{D5CDD505-2E9C-101B-9397-08002B2CF9AE}" pid="31" name="Objective-SG Web Publication - Category 2 Classification">
    <vt:lpwstr>
    </vt:lpwstr>
  </property>
  <property fmtid="{D5CDD505-2E9C-101B-9397-08002B2CF9AE}" pid="32" name="Objective-Connect Creator [system]">
    <vt:lpwstr>
    </vt:lpwstr>
  </property>
  <property fmtid="{D5CDD505-2E9C-101B-9397-08002B2CF9AE}" pid="33" name="ContentTypeId">
    <vt:lpwstr>0x01010030D5AC0D237EDA42A1B0961F8A3A3FAD</vt:lpwstr>
  </property>
</Properties>
</file>