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8"/>
  </p:notesMasterIdLst>
  <p:sldIdLst>
    <p:sldId id="276" r:id="rId6"/>
    <p:sldId id="287" r:id="rId7"/>
    <p:sldId id="288" r:id="rId8"/>
    <p:sldId id="289" r:id="rId9"/>
    <p:sldId id="290" r:id="rId10"/>
    <p:sldId id="291" r:id="rId11"/>
    <p:sldId id="292" r:id="rId12"/>
    <p:sldId id="296" r:id="rId13"/>
    <p:sldId id="295" r:id="rId14"/>
    <p:sldId id="297" r:id="rId15"/>
    <p:sldId id="293" r:id="rId16"/>
    <p:sldId id="29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581" autoAdjust="0"/>
  </p:normalViewPr>
  <p:slideViewPr>
    <p:cSldViewPr snapToGrid="0" snapToObjects="1">
      <p:cViewPr>
        <p:scale>
          <a:sx n="75" d="100"/>
          <a:sy n="75" d="100"/>
        </p:scale>
        <p:origin x="-2016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34FE5-E90F-E046-BC43-C474F0F7AE93}" type="datetimeFigureOut">
              <a:rPr lang="en-US" smtClean="0"/>
              <a:t>23/03/15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96FFF-2916-664E-9D03-611A72D97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5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96FFF-2916-664E-9D03-611A72D975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96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96FFF-2916-664E-9D03-611A72D975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26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96FFF-2916-664E-9D03-611A72D975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4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96FFF-2916-664E-9D03-611A72D975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23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96FFF-2916-664E-9D03-611A72D9757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80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96FFF-2916-664E-9D03-611A72D9757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75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96FFF-2916-664E-9D03-611A72D9757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34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3003-3D0E-544E-BEFE-4A8CD0DC5BA5}" type="datetimeFigureOut">
              <a:rPr lang="en-US" smtClean="0"/>
              <a:t>23/03/15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7F8D-EB09-5644-9C53-F91ECFA1D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3003-3D0E-544E-BEFE-4A8CD0DC5BA5}" type="datetimeFigureOut">
              <a:rPr lang="en-US" smtClean="0"/>
              <a:t>23/03/15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7F8D-EB09-5644-9C53-F91ECFA1D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5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3003-3D0E-544E-BEFE-4A8CD0DC5BA5}" type="datetimeFigureOut">
              <a:rPr lang="en-US" smtClean="0"/>
              <a:t>23/03/15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7F8D-EB09-5644-9C53-F91ECFA1D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08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3003-3D0E-544E-BEFE-4A8CD0DC5BA5}" type="datetimeFigureOut">
              <a:rPr lang="en-US" smtClean="0"/>
              <a:t>23/03/15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7F8D-EB09-5644-9C53-F91ECFA1D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0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3003-3D0E-544E-BEFE-4A8CD0DC5BA5}" type="datetimeFigureOut">
              <a:rPr lang="en-US" smtClean="0"/>
              <a:t>23/03/15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7F8D-EB09-5644-9C53-F91ECFA1D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7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3003-3D0E-544E-BEFE-4A8CD0DC5BA5}" type="datetimeFigureOut">
              <a:rPr lang="en-US" smtClean="0"/>
              <a:t>23/03/15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7F8D-EB09-5644-9C53-F91ECFA1D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80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3003-3D0E-544E-BEFE-4A8CD0DC5BA5}" type="datetimeFigureOut">
              <a:rPr lang="en-US" smtClean="0"/>
              <a:t>23/03/15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7F8D-EB09-5644-9C53-F91ECFA1D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3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3003-3D0E-544E-BEFE-4A8CD0DC5BA5}" type="datetimeFigureOut">
              <a:rPr lang="en-US" smtClean="0"/>
              <a:t>23/03/15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7F8D-EB09-5644-9C53-F91ECFA1D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2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3003-3D0E-544E-BEFE-4A8CD0DC5BA5}" type="datetimeFigureOut">
              <a:rPr lang="en-US" smtClean="0"/>
              <a:t>23/03/15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7F8D-EB09-5644-9C53-F91ECFA1D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3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3003-3D0E-544E-BEFE-4A8CD0DC5BA5}" type="datetimeFigureOut">
              <a:rPr lang="en-US" smtClean="0"/>
              <a:t>23/03/15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7F8D-EB09-5644-9C53-F91ECFA1D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7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3003-3D0E-544E-BEFE-4A8CD0DC5BA5}" type="datetimeFigureOut">
              <a:rPr lang="en-US" smtClean="0"/>
              <a:t>23/03/15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7F8D-EB09-5644-9C53-F91ECFA1D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0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33003-3D0E-544E-BEFE-4A8CD0DC5BA5}" type="datetimeFigureOut">
              <a:rPr lang="en-US" smtClean="0"/>
              <a:t>23/03/15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17F8D-EB09-5644-9C53-F91ECFA1D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2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87" y="1554955"/>
            <a:ext cx="89156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Introducing the Migration Matters Scotland Project</a:t>
            </a:r>
          </a:p>
        </p:txBody>
      </p:sp>
      <p:sp>
        <p:nvSpPr>
          <p:cNvPr id="9" name="Rectangle 8"/>
          <p:cNvSpPr/>
          <p:nvPr/>
        </p:nvSpPr>
        <p:spPr>
          <a:xfrm>
            <a:off x="132806" y="6188619"/>
            <a:ext cx="8911787" cy="57210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alpha val="30000"/>
                </a:schemeClr>
              </a:gs>
              <a:gs pos="100000">
                <a:srgbClr val="FFFFFF">
                  <a:alpha val="30000"/>
                </a:srgbClr>
              </a:gs>
            </a:gsLst>
            <a:lin ang="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4844" y="4885083"/>
            <a:ext cx="525008" cy="42682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91514" y="4885083"/>
            <a:ext cx="1620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‪#migmatters15</a:t>
            </a:r>
            <a:endParaRPr lang="en-US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656" y="6262864"/>
            <a:ext cx="694396" cy="46177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45052" y="6262864"/>
            <a:ext cx="288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Co-financed by the European Fund for the Integration of Third Country Nationals</a:t>
            </a:r>
            <a:endParaRPr lang="en-US" sz="1200" b="1" dirty="0"/>
          </a:p>
        </p:txBody>
      </p:sp>
      <p:pic>
        <p:nvPicPr>
          <p:cNvPr id="18" name="Picture 17" descr="COSLA EPS colour logo PMS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907" y="6262864"/>
            <a:ext cx="615552" cy="43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744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806" y="157955"/>
            <a:ext cx="89156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Some General Observations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132806" y="6188619"/>
            <a:ext cx="8911787" cy="57210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alpha val="30000"/>
                </a:schemeClr>
              </a:gs>
              <a:gs pos="100000">
                <a:srgbClr val="FFFFFF">
                  <a:alpha val="30000"/>
                </a:srgbClr>
              </a:gs>
            </a:gsLst>
            <a:lin ang="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656" y="6262864"/>
            <a:ext cx="694396" cy="46177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45052" y="6262864"/>
            <a:ext cx="288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Co-financed by the European Fund for the Integration of Third Country Nationals</a:t>
            </a:r>
            <a:endParaRPr lang="en-US" sz="1200" b="1" dirty="0"/>
          </a:p>
        </p:txBody>
      </p:sp>
      <p:pic>
        <p:nvPicPr>
          <p:cNvPr id="18" name="Picture 17" descr="COSLA EPS colour logo PMS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907" y="6262864"/>
            <a:ext cx="615552" cy="43008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93889" y="1213556"/>
            <a:ext cx="8184444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Many of the issues raised by the migrants we spoke to are not peculiar to migrants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Concerns regarding levels of service provision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Lack of clarity about the role of councils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Role for councils in communicating what they can and cannot do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Crucial role for the third sector in supporting integration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Significant funding pressures for statutory and third sector providers – importance of mutual understanding about these pressures</a:t>
            </a:r>
          </a:p>
        </p:txBody>
      </p:sp>
    </p:spTree>
    <p:extLst>
      <p:ext uri="{BB962C8B-B14F-4D97-AF65-F5344CB8AC3E}">
        <p14:creationId xmlns:p14="http://schemas.microsoft.com/office/powerpoint/2010/main" val="323945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806" y="157955"/>
            <a:ext cx="89156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This Morning’s Discussions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132806" y="6188619"/>
            <a:ext cx="8911787" cy="57210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alpha val="30000"/>
                </a:schemeClr>
              </a:gs>
              <a:gs pos="100000">
                <a:srgbClr val="FFFFFF">
                  <a:alpha val="30000"/>
                </a:srgbClr>
              </a:gs>
            </a:gsLst>
            <a:lin ang="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656" y="6262864"/>
            <a:ext cx="694396" cy="46177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45052" y="6262864"/>
            <a:ext cx="288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Co-financed by the European Fund for the Integration of Third Country Nationals</a:t>
            </a:r>
            <a:endParaRPr lang="en-US" sz="1200" b="1" dirty="0"/>
          </a:p>
        </p:txBody>
      </p:sp>
      <p:pic>
        <p:nvPicPr>
          <p:cNvPr id="18" name="Picture 17" descr="COSLA EPS colour logo PMS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907" y="6262864"/>
            <a:ext cx="615552" cy="4300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3889" y="1213556"/>
            <a:ext cx="818444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/>
              <a:t>Platform for dialogue between migrants and service </a:t>
            </a:r>
            <a:r>
              <a:rPr lang="en-US" sz="2800" dirty="0" smtClean="0"/>
              <a:t>providers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Sharing experiences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Asking questions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To inform and be informed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Gathering evidence for our feedback to the pilot councils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Feeding into the development of the new policy toolkit for all councils in Scotland (more on that this afternoon!)</a:t>
            </a:r>
          </a:p>
          <a:p>
            <a:pPr marL="457200" indent="-4572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614241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806" y="157955"/>
            <a:ext cx="89156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How it’s going to work…</a:t>
            </a:r>
          </a:p>
        </p:txBody>
      </p:sp>
      <p:sp>
        <p:nvSpPr>
          <p:cNvPr id="9" name="Rectangle 8"/>
          <p:cNvSpPr/>
          <p:nvPr/>
        </p:nvSpPr>
        <p:spPr>
          <a:xfrm>
            <a:off x="132806" y="6188619"/>
            <a:ext cx="8911787" cy="57210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alpha val="30000"/>
                </a:schemeClr>
              </a:gs>
              <a:gs pos="100000">
                <a:srgbClr val="FFFFFF">
                  <a:alpha val="30000"/>
                </a:srgbClr>
              </a:gs>
            </a:gsLst>
            <a:lin ang="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656" y="6262864"/>
            <a:ext cx="694396" cy="46177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45052" y="6262864"/>
            <a:ext cx="288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Co-financed by the European Fund for the Integration of Third Country Nationals</a:t>
            </a:r>
            <a:endParaRPr lang="en-US" sz="1200" b="1" dirty="0"/>
          </a:p>
        </p:txBody>
      </p:sp>
      <p:pic>
        <p:nvPicPr>
          <p:cNvPr id="18" name="Picture 17" descr="COSLA EPS colour logo PMS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907" y="6262864"/>
            <a:ext cx="615552" cy="4300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3889" y="1213556"/>
            <a:ext cx="8184444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 smtClean="0"/>
              <a:t>5 x 20 minute table discussions with a 20 minute tea / coffee break after the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discussion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A facilitator / note-taker at each table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Migrant representatives stay where they are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Everyone else (council representatives, other service providers, academics) move tables every 20 minutes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Those who are moving move from Table 1 to Table 2, from Table 2 to Table 3, etc.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Last session slightly longer with approximately 10 minutes at the end to </a:t>
            </a:r>
            <a:r>
              <a:rPr lang="en-US" sz="2400" dirty="0" err="1" smtClean="0"/>
              <a:t>prioritise</a:t>
            </a:r>
            <a:r>
              <a:rPr lang="en-US" sz="2400" dirty="0" smtClean="0"/>
              <a:t> key messages from both a migrant’s and a service provider’s perspective</a:t>
            </a:r>
          </a:p>
        </p:txBody>
      </p:sp>
    </p:spTree>
    <p:extLst>
      <p:ext uri="{BB962C8B-B14F-4D97-AF65-F5344CB8AC3E}">
        <p14:creationId xmlns:p14="http://schemas.microsoft.com/office/powerpoint/2010/main" val="3806720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806" y="157955"/>
            <a:ext cx="89156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Migration Matters Scotland</a:t>
            </a:r>
          </a:p>
        </p:txBody>
      </p:sp>
      <p:sp>
        <p:nvSpPr>
          <p:cNvPr id="9" name="Rectangle 8"/>
          <p:cNvSpPr/>
          <p:nvPr/>
        </p:nvSpPr>
        <p:spPr>
          <a:xfrm>
            <a:off x="132806" y="6188619"/>
            <a:ext cx="8911787" cy="57210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alpha val="30000"/>
                </a:schemeClr>
              </a:gs>
              <a:gs pos="100000">
                <a:srgbClr val="FFFFFF">
                  <a:alpha val="30000"/>
                </a:srgbClr>
              </a:gs>
            </a:gsLst>
            <a:lin ang="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656" y="6262864"/>
            <a:ext cx="694396" cy="46177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45052" y="6262864"/>
            <a:ext cx="288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Co-financed by the European Fund for the Integration of Third Country Nationals</a:t>
            </a:r>
            <a:endParaRPr lang="en-US" sz="1200" b="1" dirty="0"/>
          </a:p>
        </p:txBody>
      </p:sp>
      <p:pic>
        <p:nvPicPr>
          <p:cNvPr id="18" name="Picture 17" descr="COSLA EPS colour logo PMS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907" y="6262864"/>
            <a:ext cx="615552" cy="43008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3889" y="1213556"/>
            <a:ext cx="81844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smtClean="0"/>
              <a:t>Funded by the European Commission’s European Fund for the Integration of Third Country Nationals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Particular focus on the integration of non-EU nationals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Project runs from December 2013 to June 2015</a:t>
            </a:r>
          </a:p>
        </p:txBody>
      </p:sp>
    </p:spTree>
    <p:extLst>
      <p:ext uri="{BB962C8B-B14F-4D97-AF65-F5344CB8AC3E}">
        <p14:creationId xmlns:p14="http://schemas.microsoft.com/office/powerpoint/2010/main" val="2812669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806" y="157955"/>
            <a:ext cx="89156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Key Aims of the Project</a:t>
            </a:r>
          </a:p>
        </p:txBody>
      </p:sp>
      <p:sp>
        <p:nvSpPr>
          <p:cNvPr id="9" name="Rectangle 8"/>
          <p:cNvSpPr/>
          <p:nvPr/>
        </p:nvSpPr>
        <p:spPr>
          <a:xfrm>
            <a:off x="132806" y="6188619"/>
            <a:ext cx="8911787" cy="57210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alpha val="30000"/>
                </a:schemeClr>
              </a:gs>
              <a:gs pos="100000">
                <a:srgbClr val="FFFFFF">
                  <a:alpha val="30000"/>
                </a:srgbClr>
              </a:gs>
            </a:gsLst>
            <a:lin ang="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656" y="6262864"/>
            <a:ext cx="694396" cy="46177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45052" y="6262864"/>
            <a:ext cx="288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Co-financed by the European Fund for the Integration of Third Country Nationals</a:t>
            </a:r>
            <a:endParaRPr lang="en-US" sz="1200" b="1" dirty="0"/>
          </a:p>
        </p:txBody>
      </p:sp>
      <p:pic>
        <p:nvPicPr>
          <p:cNvPr id="18" name="Picture 17" descr="COSLA EPS colour logo PMS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907" y="6262864"/>
            <a:ext cx="615552" cy="43008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3889" y="1213556"/>
            <a:ext cx="8184444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/>
              <a:t>To </a:t>
            </a:r>
            <a:r>
              <a:rPr lang="en-US" sz="3200" dirty="0"/>
              <a:t>better understand the needs of migrants and the needs of public service bodies that design and deliver services for </a:t>
            </a:r>
            <a:r>
              <a:rPr lang="en-US" sz="3200" dirty="0" smtClean="0"/>
              <a:t>them;</a:t>
            </a:r>
            <a:endParaRPr lang="en-US" sz="3200" dirty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To </a:t>
            </a:r>
            <a:r>
              <a:rPr lang="en-US" sz="3200" dirty="0"/>
              <a:t>support migrants to participate in the formulation and implementation of policies about </a:t>
            </a:r>
            <a:r>
              <a:rPr lang="en-US" sz="3200" dirty="0" smtClean="0"/>
              <a:t>them; and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To build the capacity of local authorities and their partners to coordinate</a:t>
            </a:r>
            <a:r>
              <a:rPr lang="en-US" sz="3200" dirty="0"/>
              <a:t>, implement, monitor and evaluate </a:t>
            </a:r>
            <a:r>
              <a:rPr lang="en-US" sz="3200" dirty="0" smtClean="0"/>
              <a:t>integration </a:t>
            </a:r>
            <a:r>
              <a:rPr lang="en-US" sz="3200" dirty="0"/>
              <a:t>strategies for </a:t>
            </a:r>
            <a:r>
              <a:rPr lang="en-US" sz="3200" dirty="0" smtClean="0"/>
              <a:t>migrants</a:t>
            </a:r>
          </a:p>
        </p:txBody>
      </p:sp>
    </p:spTree>
    <p:extLst>
      <p:ext uri="{BB962C8B-B14F-4D97-AF65-F5344CB8AC3E}">
        <p14:creationId xmlns:p14="http://schemas.microsoft.com/office/powerpoint/2010/main" val="855366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806" y="157955"/>
            <a:ext cx="89156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Key Activities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32806" y="6188619"/>
            <a:ext cx="8911787" cy="57210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alpha val="30000"/>
                </a:schemeClr>
              </a:gs>
              <a:gs pos="100000">
                <a:srgbClr val="FFFFFF">
                  <a:alpha val="30000"/>
                </a:srgbClr>
              </a:gs>
            </a:gsLst>
            <a:lin ang="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656" y="6262864"/>
            <a:ext cx="694396" cy="46177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45052" y="6262864"/>
            <a:ext cx="288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Co-financed by the European Fund for the Integration of Third Country Nationals</a:t>
            </a:r>
            <a:endParaRPr lang="en-US" sz="1200" b="1" dirty="0"/>
          </a:p>
        </p:txBody>
      </p:sp>
      <p:pic>
        <p:nvPicPr>
          <p:cNvPr id="18" name="Picture 17" descr="COSLA EPS colour logo PMS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907" y="6262864"/>
            <a:ext cx="615552" cy="43008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3889" y="1213556"/>
            <a:ext cx="818444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dirty="0" smtClean="0"/>
              <a:t>Develop, pilot and evaluate </a:t>
            </a:r>
            <a:r>
              <a:rPr lang="en-US" sz="2600" dirty="0"/>
              <a:t>models of engagement with </a:t>
            </a:r>
            <a:r>
              <a:rPr lang="en-US" sz="2600" dirty="0" smtClean="0"/>
              <a:t>migrants;</a:t>
            </a:r>
            <a:endParaRPr lang="en-US" sz="2600" dirty="0"/>
          </a:p>
          <a:p>
            <a:pPr marL="457200" indent="-457200">
              <a:buFont typeface="Arial"/>
              <a:buChar char="•"/>
            </a:pPr>
            <a:r>
              <a:rPr lang="en-US" sz="2600" dirty="0" smtClean="0"/>
              <a:t>Evaluate COSLA’s Migration </a:t>
            </a:r>
            <a:r>
              <a:rPr lang="en-US" sz="2600" dirty="0"/>
              <a:t>Policy </a:t>
            </a:r>
            <a:r>
              <a:rPr lang="en-US" sz="2600" dirty="0" smtClean="0"/>
              <a:t>Toolkit</a:t>
            </a:r>
            <a:r>
              <a:rPr lang="en-US" sz="2600" dirty="0"/>
              <a:t> </a:t>
            </a:r>
            <a:r>
              <a:rPr lang="en-US" sz="2600" dirty="0" smtClean="0"/>
              <a:t>and develop a new resource </a:t>
            </a:r>
            <a:r>
              <a:rPr lang="en-US" sz="2600" dirty="0"/>
              <a:t>for local authorities and </a:t>
            </a:r>
            <a:r>
              <a:rPr lang="en-US" sz="2600" dirty="0" smtClean="0"/>
              <a:t>their community planning partners;</a:t>
            </a:r>
            <a:endParaRPr lang="en-US" sz="2600" dirty="0"/>
          </a:p>
          <a:p>
            <a:pPr marL="457200" indent="-457200">
              <a:buFont typeface="Arial"/>
              <a:buChar char="•"/>
            </a:pPr>
            <a:r>
              <a:rPr lang="en-US" sz="2600" dirty="0" smtClean="0"/>
              <a:t>Create </a:t>
            </a:r>
            <a:r>
              <a:rPr lang="en-US" sz="2600" dirty="0"/>
              <a:t>an online </a:t>
            </a:r>
            <a:r>
              <a:rPr lang="en-US" sz="2600" dirty="0" smtClean="0"/>
              <a:t>database </a:t>
            </a:r>
            <a:r>
              <a:rPr lang="en-US" sz="2600" dirty="0"/>
              <a:t>of research, policy and practice that will improve information sharing and understanding between policy makers, practitioners and </a:t>
            </a:r>
            <a:r>
              <a:rPr lang="en-US" sz="2600" dirty="0" smtClean="0"/>
              <a:t>researchers;</a:t>
            </a:r>
            <a:endParaRPr lang="en-US" sz="2600" dirty="0"/>
          </a:p>
          <a:p>
            <a:pPr marL="457200" indent="-457200">
              <a:buFont typeface="Arial"/>
              <a:buChar char="•"/>
            </a:pPr>
            <a:r>
              <a:rPr lang="en-US" sz="2600" dirty="0"/>
              <a:t>Disseminate the learning from the </a:t>
            </a:r>
            <a:r>
              <a:rPr lang="en-US" sz="2600" dirty="0" smtClean="0"/>
              <a:t>project through national events</a:t>
            </a:r>
          </a:p>
        </p:txBody>
      </p:sp>
    </p:spTree>
    <p:extLst>
      <p:ext uri="{BB962C8B-B14F-4D97-AF65-F5344CB8AC3E}">
        <p14:creationId xmlns:p14="http://schemas.microsoft.com/office/powerpoint/2010/main" val="4192765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806" y="157955"/>
            <a:ext cx="89156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Pilot Work</a:t>
            </a:r>
          </a:p>
        </p:txBody>
      </p:sp>
      <p:sp>
        <p:nvSpPr>
          <p:cNvPr id="9" name="Rectangle 8"/>
          <p:cNvSpPr/>
          <p:nvPr/>
        </p:nvSpPr>
        <p:spPr>
          <a:xfrm>
            <a:off x="132806" y="6188619"/>
            <a:ext cx="8911787" cy="57210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alpha val="30000"/>
                </a:schemeClr>
              </a:gs>
              <a:gs pos="100000">
                <a:srgbClr val="FFFFFF">
                  <a:alpha val="30000"/>
                </a:srgbClr>
              </a:gs>
            </a:gsLst>
            <a:lin ang="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656" y="6262864"/>
            <a:ext cx="694396" cy="46177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45052" y="6262864"/>
            <a:ext cx="288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Co-financed by the European Fund for the Integration of Third Country Nationals</a:t>
            </a:r>
            <a:endParaRPr lang="en-US" sz="1200" b="1" dirty="0"/>
          </a:p>
        </p:txBody>
      </p:sp>
      <p:pic>
        <p:nvPicPr>
          <p:cNvPr id="18" name="Picture 17" descr="COSLA EPS colour logo PMS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907" y="6262864"/>
            <a:ext cx="615552" cy="4300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3889" y="1213556"/>
            <a:ext cx="81844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dirty="0" smtClean="0"/>
              <a:t>4 pilot areas: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Edinburgh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Fife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Perth &amp; Kinross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Argyll &amp; </a:t>
            </a:r>
            <a:r>
              <a:rPr lang="en-US" sz="2600" dirty="0" err="1" smtClean="0"/>
              <a:t>Bute</a:t>
            </a:r>
            <a:endParaRPr lang="en-US" sz="2600" dirty="0" smtClean="0"/>
          </a:p>
          <a:p>
            <a:pPr marL="457200" indent="-457200">
              <a:buFont typeface="Arial"/>
              <a:buChar char="•"/>
            </a:pPr>
            <a:r>
              <a:rPr lang="en-US" sz="2600" dirty="0" smtClean="0"/>
              <a:t>4 strands to our engagement activities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Interviews with council officers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Group discussions with migrants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Officer / migrant engagement…TODAY!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Reporting back to the pilot councils</a:t>
            </a:r>
          </a:p>
        </p:txBody>
      </p:sp>
    </p:spTree>
    <p:extLst>
      <p:ext uri="{BB962C8B-B14F-4D97-AF65-F5344CB8AC3E}">
        <p14:creationId xmlns:p14="http://schemas.microsoft.com/office/powerpoint/2010/main" val="2153095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806" y="157955"/>
            <a:ext cx="89156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Some Statistics</a:t>
            </a:r>
          </a:p>
        </p:txBody>
      </p:sp>
      <p:sp>
        <p:nvSpPr>
          <p:cNvPr id="9" name="Rectangle 8"/>
          <p:cNvSpPr/>
          <p:nvPr/>
        </p:nvSpPr>
        <p:spPr>
          <a:xfrm>
            <a:off x="132806" y="6188619"/>
            <a:ext cx="8911787" cy="57210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alpha val="30000"/>
                </a:schemeClr>
              </a:gs>
              <a:gs pos="100000">
                <a:srgbClr val="FFFFFF">
                  <a:alpha val="30000"/>
                </a:srgbClr>
              </a:gs>
            </a:gsLst>
            <a:lin ang="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656" y="6262864"/>
            <a:ext cx="694396" cy="46177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45052" y="6262864"/>
            <a:ext cx="288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Co-financed by the European Fund for the Integration of Third Country Nationals</a:t>
            </a:r>
            <a:endParaRPr lang="en-US" sz="1200" b="1" dirty="0"/>
          </a:p>
        </p:txBody>
      </p:sp>
      <p:pic>
        <p:nvPicPr>
          <p:cNvPr id="18" name="Picture 17" descr="COSLA EPS colour logo PMS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907" y="6262864"/>
            <a:ext cx="615552" cy="4300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3889" y="1213556"/>
            <a:ext cx="81844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dirty="0" smtClean="0"/>
              <a:t>We have…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Interviewed 18 council officers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Met with 178 migrants at a total of 12 engagement events</a:t>
            </a:r>
          </a:p>
          <a:p>
            <a:pPr marL="1371600" lvl="2" indent="-457200">
              <a:buFont typeface="Arial"/>
              <a:buChar char="•"/>
            </a:pPr>
            <a:r>
              <a:rPr lang="en-US" sz="2600" dirty="0" smtClean="0"/>
              <a:t>139 of whom were Third Country Nationals</a:t>
            </a:r>
          </a:p>
          <a:p>
            <a:pPr marL="1371600" lvl="2" indent="-457200">
              <a:buFont typeface="Arial"/>
              <a:buChar char="•"/>
            </a:pPr>
            <a:r>
              <a:rPr lang="en-US" sz="2600" dirty="0" smtClean="0"/>
              <a:t>37 of whom were EU migrants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Also discussed the project with partners from Scottish Government, NHS Health Scotland, National Records of Scotland, the third sector, academia and more</a:t>
            </a:r>
          </a:p>
        </p:txBody>
      </p:sp>
    </p:spTree>
    <p:extLst>
      <p:ext uri="{BB962C8B-B14F-4D97-AF65-F5344CB8AC3E}">
        <p14:creationId xmlns:p14="http://schemas.microsoft.com/office/powerpoint/2010/main" val="3216444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806" y="157955"/>
            <a:ext cx="89156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Our Analysis</a:t>
            </a:r>
          </a:p>
        </p:txBody>
      </p:sp>
      <p:sp>
        <p:nvSpPr>
          <p:cNvPr id="9" name="Rectangle 8"/>
          <p:cNvSpPr/>
          <p:nvPr/>
        </p:nvSpPr>
        <p:spPr>
          <a:xfrm>
            <a:off x="132806" y="6188619"/>
            <a:ext cx="8911787" cy="57210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alpha val="30000"/>
                </a:schemeClr>
              </a:gs>
              <a:gs pos="100000">
                <a:srgbClr val="FFFFFF">
                  <a:alpha val="30000"/>
                </a:srgbClr>
              </a:gs>
            </a:gsLst>
            <a:lin ang="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656" y="6262864"/>
            <a:ext cx="694396" cy="46177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45052" y="6262864"/>
            <a:ext cx="288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Co-financed by the European Fund for the Integration of Third Country Nationals</a:t>
            </a:r>
            <a:endParaRPr lang="en-US" sz="1200" b="1" dirty="0"/>
          </a:p>
        </p:txBody>
      </p:sp>
      <p:pic>
        <p:nvPicPr>
          <p:cNvPr id="18" name="Picture 17" descr="COSLA EPS colour logo PMS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907" y="6262864"/>
            <a:ext cx="615552" cy="4300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3889" y="1213556"/>
            <a:ext cx="8184444" cy="3693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dirty="0" smtClean="0"/>
              <a:t>Currently </a:t>
            </a:r>
            <a:r>
              <a:rPr lang="en-US" sz="2600" dirty="0" err="1" smtClean="0"/>
              <a:t>analysing</a:t>
            </a:r>
            <a:r>
              <a:rPr lang="en-US" sz="2600" dirty="0" smtClean="0"/>
              <a:t> all of the data from our interviews and group discussions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 smtClean="0"/>
              <a:t>Have </a:t>
            </a:r>
            <a:r>
              <a:rPr lang="en-US" sz="2600" dirty="0" err="1" smtClean="0"/>
              <a:t>categorised</a:t>
            </a:r>
            <a:r>
              <a:rPr lang="en-US" sz="2600" dirty="0" smtClean="0"/>
              <a:t> findings according to various service areas / themes: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Education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Employment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Health &amp; Leisure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Housing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Social Connections</a:t>
            </a:r>
          </a:p>
        </p:txBody>
      </p:sp>
    </p:spTree>
    <p:extLst>
      <p:ext uri="{BB962C8B-B14F-4D97-AF65-F5344CB8AC3E}">
        <p14:creationId xmlns:p14="http://schemas.microsoft.com/office/powerpoint/2010/main" val="295193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806" y="157955"/>
            <a:ext cx="8915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Initial Findings – Migrant Engagement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132806" y="6188619"/>
            <a:ext cx="8911787" cy="57210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alpha val="30000"/>
                </a:schemeClr>
              </a:gs>
              <a:gs pos="100000">
                <a:srgbClr val="FFFFFF">
                  <a:alpha val="30000"/>
                </a:srgbClr>
              </a:gs>
            </a:gsLst>
            <a:lin ang="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656" y="6262864"/>
            <a:ext cx="694396" cy="46177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45052" y="6262864"/>
            <a:ext cx="288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Co-financed by the European Fund for the Integration of Third Country Nationals</a:t>
            </a:r>
            <a:endParaRPr lang="en-US" sz="1200" b="1" dirty="0"/>
          </a:p>
        </p:txBody>
      </p:sp>
      <p:pic>
        <p:nvPicPr>
          <p:cNvPr id="18" name="Picture 17" descr="COSLA EPS colour logo PMS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907" y="6262864"/>
            <a:ext cx="615552" cy="43008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93889" y="1213556"/>
            <a:ext cx="81844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 smtClean="0"/>
              <a:t>Generally positive about health, leisure, education and housing provision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Particularly positive regarding schooling, libraries, gyms, parks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BUT high demand for additional services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ESOL, translation services, childcare, council housing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Lack of access to tailored support and advice on service provision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Crucial role for third sector community organisations</a:t>
            </a:r>
            <a:r>
              <a:rPr lang="en-US" sz="2400" dirty="0"/>
              <a:t> </a:t>
            </a:r>
            <a:r>
              <a:rPr lang="en-US" sz="2400" dirty="0" smtClean="0"/>
              <a:t>in filling gaps in service provision and supporting integration</a:t>
            </a:r>
            <a:endParaRPr lang="en-US" sz="2400" dirty="0"/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Providing access to language classes, social activities, opportunities to mix with other migrants and the wider community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72421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806" y="157955"/>
            <a:ext cx="89156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Initial Findings – Council Interviews</a:t>
            </a:r>
          </a:p>
        </p:txBody>
      </p:sp>
      <p:sp>
        <p:nvSpPr>
          <p:cNvPr id="9" name="Rectangle 8"/>
          <p:cNvSpPr/>
          <p:nvPr/>
        </p:nvSpPr>
        <p:spPr>
          <a:xfrm>
            <a:off x="132806" y="6188619"/>
            <a:ext cx="8911787" cy="57210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alpha val="30000"/>
                </a:schemeClr>
              </a:gs>
              <a:gs pos="100000">
                <a:srgbClr val="FFFFFF">
                  <a:alpha val="30000"/>
                </a:srgbClr>
              </a:gs>
            </a:gsLst>
            <a:lin ang="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656" y="6262864"/>
            <a:ext cx="694396" cy="46177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45052" y="6262864"/>
            <a:ext cx="288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Co-financed by the European Fund for the Integration of Third Country Nationals</a:t>
            </a:r>
            <a:endParaRPr lang="en-US" sz="1200" b="1" dirty="0"/>
          </a:p>
        </p:txBody>
      </p:sp>
      <p:pic>
        <p:nvPicPr>
          <p:cNvPr id="18" name="Picture 17" descr="COSLA EPS colour logo PMS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907" y="6262864"/>
            <a:ext cx="615552" cy="43008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93889" y="1213556"/>
            <a:ext cx="8184444" cy="4893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dirty="0" smtClean="0"/>
              <a:t>Varied motivation for involvement in the pilot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Wishing to attract more migrants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Wishing to better understand migrants’ needs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Wishing to give migrants a better understanding of the council’s role 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Wishing to work more closely with migrants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 smtClean="0"/>
              <a:t>Recognition of key issues for migrants that were similar to those raised by migrants themselves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Service and information provision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Capacity issues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Challenges associated with language</a:t>
            </a:r>
          </a:p>
          <a:p>
            <a:pPr lvl="1"/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899108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D5AC0D237EDA42A1B0961F8A3A3FAD" ma:contentTypeVersion="" ma:contentTypeDescription="Create a new document." ma:contentTypeScope="" ma:versionID="58821dba59befdc41680a42f712e089d">
  <xsd:schema xmlns:xsd="http://www.w3.org/2001/XMLSchema" xmlns:xs="http://www.w3.org/2001/XMLSchema" xmlns:p="http://schemas.microsoft.com/office/2006/metadata/properties" xmlns:ns2="DC1B2DFB-4066-48D2-9C62-ADFF6D5B2B21" xmlns:ns3="ed5a4896-2da6-4469-a7e1-3f6eab57a1f0" targetNamespace="http://schemas.microsoft.com/office/2006/metadata/properties" ma:root="true" ma:fieldsID="7ad3b87b470e66bdaf1adaf0be7f658e" ns2:_="" ns3:_="">
    <xsd:import namespace="DC1B2DFB-4066-48D2-9C62-ADFF6D5B2B21"/>
    <xsd:import namespace="ed5a4896-2da6-4469-a7e1-3f6eab57a1f0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Document_x0020_TYpe"/>
                <xsd:element ref="ns3:SharedWithUsers" minOccurs="0"/>
                <xsd:element ref="ns3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1B2DFB-4066-48D2-9C62-ADFF6D5B2B21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Owner" ma:internalName="Owner">
      <xsd:simpleType>
        <xsd:restriction base="dms:Text">
          <xsd:maxLength value="255"/>
        </xsd:restriction>
      </xsd:simpleType>
    </xsd:element>
    <xsd:element name="Document_x0020_TYpe" ma:index="9" ma:displayName="Document Type" ma:default="General Document" ma:format="Dropdown" ma:internalName="Document_x0020_TYpe">
      <xsd:simpleType>
        <xsd:union memberTypes="dms:Text">
          <xsd:simpleType>
            <xsd:restriction base="dms:Choice">
              <xsd:enumeration value="Agenda"/>
              <xsd:enumeration value="Appendix"/>
              <xsd:enumeration value="Briefing"/>
              <xsd:enumeration value="Business Planning"/>
              <xsd:enumeration value="Feedback"/>
              <xsd:enumeration value="Form"/>
              <xsd:enumeration value="General Document"/>
              <xsd:enumeration value="Letter"/>
              <xsd:enumeration value="Meeting Note"/>
              <xsd:enumeration value="Meeting Papers"/>
              <xsd:enumeration value="Message Sent"/>
              <xsd:enumeration value="Message Received"/>
              <xsd:enumeration value="Minutes"/>
              <xsd:enumeration value="News Release"/>
              <xsd:enumeration value="Presentation"/>
              <xsd:enumeration value="Proposal"/>
              <xsd:enumeration value="Report"/>
              <xsd:enumeration value="Response"/>
              <xsd:enumeration value="Speech"/>
              <xsd:enumeration value="Spreadsheet Information"/>
              <xsd:enumeration value="Spreadsheet Analysis"/>
              <xsd:enumeration value="Submission/Bi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5a4896-2da6-4469-a7e1-3f6eab57a1f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1" nillable="true" ma:displayName="Sharing Hint Hash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DC1B2DFB-4066-48D2-9C62-ADFF6D5B2B21">General Document</Document_x0020_TYpe>
    <Owner xmlns="DC1B2DFB-4066-48D2-9C62-ADFF6D5B2B21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A12B58-0417-43E8-BCE3-EE0A6D5A44C8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19AB1EB9-24D8-40A8-A184-E70642B4D7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1B2DFB-4066-48D2-9C62-ADFF6D5B2B21"/>
    <ds:schemaRef ds:uri="ed5a4896-2da6-4469-a7e1-3f6eab57a1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0C8FFA4-85F9-4AAC-A2E3-CBB284CA0419}">
  <ds:schemaRefs>
    <ds:schemaRef ds:uri="http://purl.org/dc/terms/"/>
    <ds:schemaRef ds:uri="ed5a4896-2da6-4469-a7e1-3f6eab57a1f0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DC1B2DFB-4066-48D2-9C62-ADFF6D5B2B21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02BA33A4-285F-4E22-BDA7-3B876E75DA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859</Words>
  <Application>Microsoft Macintosh PowerPoint</Application>
  <PresentationFormat>On-screen Show (4:3)</PresentationFormat>
  <Paragraphs>99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COSLA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Morrison</dc:creator>
  <cp:lastModifiedBy>Andrew Morrison</cp:lastModifiedBy>
  <cp:revision>42</cp:revision>
  <dcterms:created xsi:type="dcterms:W3CDTF">2015-02-18T15:32:53Z</dcterms:created>
  <dcterms:modified xsi:type="dcterms:W3CDTF">2015-03-23T14:26:14Z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0x01010030D5AC0D237EDA42A1B0961F8A3A3FAD</vt:lpwstr>
  </property>
</Properties>
</file>